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3"/>
  </p:notesMasterIdLst>
  <p:sldIdLst>
    <p:sldId id="256" r:id="rId4"/>
    <p:sldId id="257" r:id="rId5"/>
    <p:sldId id="277" r:id="rId6"/>
    <p:sldId id="276" r:id="rId7"/>
    <p:sldId id="279" r:id="rId8"/>
    <p:sldId id="280" r:id="rId9"/>
    <p:sldId id="281" r:id="rId10"/>
    <p:sldId id="263" r:id="rId11"/>
    <p:sldId id="264" r:id="rId12"/>
    <p:sldId id="265" r:id="rId13"/>
    <p:sldId id="266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0680700" cy="7556500"/>
  <p:notesSz cx="6858000" cy="9144000"/>
  <p:embeddedFontLs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2fEXf0zkTPSIj684llDFBO9eV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E6FAC5-879C-44D0-8315-4C603BFB8516}">
  <a:tblStyle styleId="{D3E6FAC5-879C-44D0-8315-4C603BFB85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53B5DB5-78D0-484C-ADE1-9E515182E0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68" y="48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78" name="Google Shape;478;p28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88" name="Google Shape;488;p29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2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98" name="Google Shape;498;p3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229" name="Google Shape;229;p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341" name="Google Shape;341;p2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351" name="Google Shape;351;p22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361" name="Google Shape;361;p23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371" name="Google Shape;371;p24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04" name="Google Shape;404;p2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12" name="Google Shape;412;p26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461" name="Google Shape;461;p2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Poznań KO-2, 20 sierpnia 2019 r.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3"/>
          <p:cNvSpPr txBox="1">
            <a:spLocks noGrp="1"/>
          </p:cNvSpPr>
          <p:nvPr>
            <p:ph type="title"/>
          </p:nvPr>
        </p:nvSpPr>
        <p:spPr>
          <a:xfrm>
            <a:off x="593066" y="4711812"/>
            <a:ext cx="9212104" cy="50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97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body" idx="1"/>
          </p:nvPr>
        </p:nvSpPr>
        <p:spPr>
          <a:xfrm>
            <a:off x="593066" y="5315890"/>
            <a:ext cx="9212104" cy="50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57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2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481" y="718375"/>
            <a:ext cx="3205466" cy="1302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5"/>
          <p:cNvSpPr txBox="1"/>
          <p:nvPr/>
        </p:nvSpPr>
        <p:spPr>
          <a:xfrm>
            <a:off x="1099859" y="607701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000"/>
              <a:buFont typeface="Calibri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05"/>
          <p:cNvSpPr txBox="1">
            <a:spLocks noGrp="1"/>
          </p:cNvSpPr>
          <p:nvPr>
            <p:ph type="body" idx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6"/>
          <p:cNvSpPr txBox="1"/>
          <p:nvPr/>
        </p:nvSpPr>
        <p:spPr>
          <a:xfrm>
            <a:off x="1118713" y="598275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000"/>
              <a:buFont typeface="Calibri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106"/>
          <p:cNvGraphicFramePr/>
          <p:nvPr/>
        </p:nvGraphicFramePr>
        <p:xfrm>
          <a:off x="1118713" y="1463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{D3E6FAC5-879C-44D0-8315-4C603BFB8516}</a:tableStyleId>
              </a:tblPr>
              <a:tblGrid>
                <a:gridCol w="539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2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7"/>
          <p:cNvSpPr txBox="1"/>
          <p:nvPr/>
        </p:nvSpPr>
        <p:spPr>
          <a:xfrm>
            <a:off x="1118713" y="607702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000"/>
              <a:buFont typeface="Calibri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07"/>
          <p:cNvSpPr txBox="1">
            <a:spLocks noGrp="1"/>
          </p:cNvSpPr>
          <p:nvPr>
            <p:ph type="body" idx="1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lajd tytułowy">
  <p:cSld name="2_Slajd tytułow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8"/>
          <p:cNvSpPr txBox="1"/>
          <p:nvPr/>
        </p:nvSpPr>
        <p:spPr>
          <a:xfrm>
            <a:off x="1118713" y="607701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000"/>
              <a:buFont typeface="Calibri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Google Shape;98;p108"/>
          <p:cNvGraphicFramePr/>
          <p:nvPr/>
        </p:nvGraphicFramePr>
        <p:xfrm>
          <a:off x="1118713" y="15760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{D3E6FAC5-879C-44D0-8315-4C603BFB8516}</a:tableStyleId>
              </a:tblPr>
              <a:tblGrid>
                <a:gridCol w="21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EFEKTY KSZTAŁCENIA 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8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WIEDZA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wie, jak przebiega rozwój człowieka w ujęciu holistycznym, </a:t>
                      </a:r>
                      <a:br>
                        <a:rPr lang="pl-PL" sz="1600" u="none" strike="noStrike" cap="none"/>
                      </a:b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poszczególnych okresach rozwojowych.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UMIEJĘTNOŚCI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posiada umiejętność obserwowania, interpretowania </a:t>
                      </a:r>
                      <a:br>
                        <a:rPr lang="pl-PL" sz="1600" u="none" strike="noStrike" cap="none"/>
                      </a:b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wyjaśniania sytuacji psychologicznych oraz relacji między nimi </a:t>
                      </a:r>
                      <a:br>
                        <a:rPr lang="pl-PL" sz="1600" u="none" strike="noStrike" cap="none"/>
                      </a:b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 kontekście rozwojowym.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1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KOMPETENCJE SPOŁECZNE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1600"/>
                        <a:buFont typeface="Calibri"/>
                        <a:buNone/>
                      </a:pPr>
                      <a:r>
                        <a:rPr lang="pl-PL" sz="16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potrafi przyjmować odpowiedzialność za własne przygotowanie do pracy, podejmowane decyzje, prowadzone działania oraz ich skutki.</a:t>
                      </a:r>
                      <a:endParaRPr sz="1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0425" marR="50425" marT="50425" marB="504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9"/>
          <p:cNvSpPr txBox="1"/>
          <p:nvPr/>
        </p:nvSpPr>
        <p:spPr>
          <a:xfrm>
            <a:off x="1095159" y="611452"/>
            <a:ext cx="8402638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000"/>
              <a:buFont typeface="Calibri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09"/>
          <p:cNvGrpSpPr/>
          <p:nvPr/>
        </p:nvGrpSpPr>
        <p:grpSpPr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102" name="Google Shape;102;p109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103" name="Google Shape;103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09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300"/>
                  <a:buFont typeface="Avenir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" name="Google Shape;106;p109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07" name="Google Shape;107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09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300"/>
                  <a:buFont typeface="Avenir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p109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" name="Google Shape;111;p109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12" name="Google Shape;112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09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300"/>
                  <a:buFont typeface="Avenir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109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15" name="Google Shape;115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09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300"/>
                  <a:buFont typeface="Avenir"/>
                  <a:buNone/>
                </a:pPr>
                <a:r>
                  <a:rPr lang="pl-PL" sz="13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09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19" name="Google Shape;119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09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venir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109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22" name="Google Shape;122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09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venir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4" name="Google Shape;124;p109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25" name="Google Shape;125;p109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26" name="Google Shape;126;p109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127" name="Google Shape;127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09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venir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29" name="Google Shape;129;p109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30" name="Google Shape;130;p109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131" name="Google Shape;131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09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venir"/>
                  <a:buNone/>
                </a:pPr>
                <a:r>
                  <a:rPr lang="pl-PL" sz="1200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109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134" name="Google Shape;134;p109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09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200"/>
                  <a:buFont typeface="Avenir"/>
                  <a:buNone/>
                </a:pPr>
                <a:r>
                  <a:rPr lang="pl-PL" sz="1200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109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Calibri"/>
                <a:buNone/>
              </a:pPr>
              <a:endParaRPr sz="20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7" name="Google Shape;137;p109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8" name="Google Shape;138;p109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Calibri"/>
                <a:buNone/>
              </a:pPr>
              <a:endParaRPr sz="20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09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Calibri"/>
                <a:buNone/>
              </a:pPr>
              <a:endParaRPr sz="20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09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Calibri"/>
                <a:buNone/>
              </a:pPr>
              <a:endParaRPr sz="20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09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51"/>
                <a:buFont typeface="Calibri"/>
                <a:buNone/>
              </a:pPr>
              <a:endParaRPr sz="205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>
            <a:spLocks noGrp="1"/>
          </p:cNvSpPr>
          <p:nvPr>
            <p:ph type="title"/>
          </p:nvPr>
        </p:nvSpPr>
        <p:spPr>
          <a:xfrm>
            <a:off x="734298" y="402314"/>
            <a:ext cx="9212104" cy="146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397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734298" y="2011569"/>
            <a:ext cx="9212104" cy="479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934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5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2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dt" idx="10"/>
          </p:nvPr>
        </p:nvSpPr>
        <p:spPr>
          <a:xfrm>
            <a:off x="734298" y="7003757"/>
            <a:ext cx="2403158" cy="40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ftr" idx="11"/>
          </p:nvPr>
        </p:nvSpPr>
        <p:spPr>
          <a:xfrm>
            <a:off x="3537982" y="7003757"/>
            <a:ext cx="3604736" cy="40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sldNum" idx="12"/>
          </p:nvPr>
        </p:nvSpPr>
        <p:spPr>
          <a:xfrm>
            <a:off x="7543244" y="7003757"/>
            <a:ext cx="2403158" cy="40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5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1_Tytuł i zawartość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body" idx="1"/>
          </p:nvPr>
        </p:nvSpPr>
        <p:spPr>
          <a:xfrm>
            <a:off x="622561" y="1832255"/>
            <a:ext cx="8553943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22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986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86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613133" y="693874"/>
            <a:ext cx="8553943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803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 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3"/>
          <p:cNvSpPr txBox="1">
            <a:spLocks noGrp="1"/>
          </p:cNvSpPr>
          <p:nvPr>
            <p:ph type="body" idx="1"/>
          </p:nvPr>
        </p:nvSpPr>
        <p:spPr>
          <a:xfrm>
            <a:off x="628207" y="1841683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Noto Sans Symbols"/>
              <a:buChar char="✔"/>
              <a:defRPr sz="22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Noto Sans Symbols"/>
              <a:buChar char="✔"/>
              <a:defRPr sz="1986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Noto Sans Symbols"/>
              <a:buChar char="✔"/>
              <a:defRPr sz="186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Noto Sans Symbols"/>
              <a:buChar char="✔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title"/>
          </p:nvPr>
        </p:nvSpPr>
        <p:spPr>
          <a:xfrm>
            <a:off x="618779" y="703298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803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4"/>
          <p:cNvSpPr txBox="1">
            <a:spLocks noGrp="1"/>
          </p:cNvSpPr>
          <p:nvPr>
            <p:ph type="title"/>
          </p:nvPr>
        </p:nvSpPr>
        <p:spPr>
          <a:xfrm>
            <a:off x="622030" y="712726"/>
            <a:ext cx="808833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803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body" idx="1"/>
          </p:nvPr>
        </p:nvSpPr>
        <p:spPr>
          <a:xfrm>
            <a:off x="631457" y="1851110"/>
            <a:ext cx="389516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22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986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86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body" idx="2"/>
          </p:nvPr>
        </p:nvSpPr>
        <p:spPr>
          <a:xfrm>
            <a:off x="4815204" y="1851110"/>
            <a:ext cx="3895160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9250" algn="l" rtl="0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221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65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700"/>
              <a:buFont typeface="Arial"/>
              <a:buChar char="•"/>
              <a:defRPr sz="1986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600"/>
              <a:buFont typeface="Arial"/>
              <a:buChar char="•"/>
              <a:defRPr sz="1869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6"/>
          <p:cNvSpPr txBox="1"/>
          <p:nvPr/>
        </p:nvSpPr>
        <p:spPr>
          <a:xfrm>
            <a:off x="623966" y="626559"/>
            <a:ext cx="84026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3"/>
              <a:buFont typeface="Arial"/>
              <a:buNone/>
            </a:pPr>
            <a:r>
              <a:rPr lang="pl-PL" sz="2803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803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40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6"/>
          <p:cNvSpPr txBox="1"/>
          <p:nvPr/>
        </p:nvSpPr>
        <p:spPr>
          <a:xfrm>
            <a:off x="623964" y="1816394"/>
            <a:ext cx="8402638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35332" marR="0" lvl="0" indent="-2353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-PL" sz="1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-PL" sz="1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635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5332" marR="0" lvl="0" indent="-235332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94D8"/>
              </a:buClr>
              <a:buSzPts val="1400"/>
              <a:buFont typeface="Calibri"/>
              <a:buChar char="•"/>
            </a:pP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-PL" sz="1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635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40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/>
          <p:nvPr/>
        </p:nvSpPr>
        <p:spPr>
          <a:xfrm>
            <a:off x="4886020" y="5434396"/>
            <a:ext cx="4504869" cy="153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lang="pl-PL" sz="140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lang="pl-PL" sz="14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lang="pl-PL" sz="14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402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endParaRPr sz="1402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5683" y="898000"/>
            <a:ext cx="2452914" cy="99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020" y="1707265"/>
            <a:ext cx="2551193" cy="67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6"/>
          <p:cNvCxnSpPr/>
          <p:nvPr/>
        </p:nvCxnSpPr>
        <p:spPr>
          <a:xfrm>
            <a:off x="606918" y="1737664"/>
            <a:ext cx="3453514" cy="129612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36"/>
          <p:cNvCxnSpPr/>
          <p:nvPr/>
        </p:nvCxnSpPr>
        <p:spPr>
          <a:xfrm rot="10800000" flipH="1">
            <a:off x="606918" y="585719"/>
            <a:ext cx="434672" cy="115194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36"/>
          <p:cNvCxnSpPr/>
          <p:nvPr/>
        </p:nvCxnSpPr>
        <p:spPr>
          <a:xfrm rot="10800000" flipH="1">
            <a:off x="4060431" y="1000454"/>
            <a:ext cx="600238" cy="203333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36"/>
          <p:cNvCxnSpPr/>
          <p:nvPr/>
        </p:nvCxnSpPr>
        <p:spPr>
          <a:xfrm flipH="1">
            <a:off x="-211848" y="1737663"/>
            <a:ext cx="818766" cy="4324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6"/>
          <p:cNvCxnSpPr/>
          <p:nvPr/>
        </p:nvCxnSpPr>
        <p:spPr>
          <a:xfrm rot="10800000">
            <a:off x="6328976" y="3062438"/>
            <a:ext cx="979802" cy="17670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36"/>
          <p:cNvCxnSpPr/>
          <p:nvPr/>
        </p:nvCxnSpPr>
        <p:spPr>
          <a:xfrm rot="10800000">
            <a:off x="6328978" y="3062437"/>
            <a:ext cx="2039043" cy="5014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36"/>
          <p:cNvCxnSpPr/>
          <p:nvPr/>
        </p:nvCxnSpPr>
        <p:spPr>
          <a:xfrm flipH="1">
            <a:off x="7308778" y="3563838"/>
            <a:ext cx="1121033" cy="12656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6"/>
          <p:cNvCxnSpPr/>
          <p:nvPr/>
        </p:nvCxnSpPr>
        <p:spPr>
          <a:xfrm rot="10800000">
            <a:off x="4060432" y="3024940"/>
            <a:ext cx="2268547" cy="374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6"/>
          <p:cNvSpPr/>
          <p:nvPr/>
        </p:nvSpPr>
        <p:spPr>
          <a:xfrm>
            <a:off x="4028972" y="2946513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6"/>
          <p:cNvSpPr/>
          <p:nvPr/>
        </p:nvSpPr>
        <p:spPr>
          <a:xfrm>
            <a:off x="544562" y="1664535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6"/>
          <p:cNvSpPr/>
          <p:nvPr/>
        </p:nvSpPr>
        <p:spPr>
          <a:xfrm>
            <a:off x="6288643" y="2984009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6"/>
          <p:cNvSpPr/>
          <p:nvPr/>
        </p:nvSpPr>
        <p:spPr>
          <a:xfrm>
            <a:off x="7246421" y="4748123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6"/>
          <p:cNvSpPr/>
          <p:nvPr/>
        </p:nvSpPr>
        <p:spPr>
          <a:xfrm>
            <a:off x="544561" y="3378951"/>
            <a:ext cx="4947288" cy="24298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8"/>
              <a:buFont typeface="Arial"/>
              <a:buNone/>
            </a:pPr>
            <a:r>
              <a:rPr lang="pl-PL" sz="116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16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6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16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endParaRPr sz="10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5"/>
              <a:buFont typeface="Arial"/>
              <a:buNone/>
            </a:pPr>
            <a: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10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7"/>
          <p:cNvSpPr txBox="1"/>
          <p:nvPr/>
        </p:nvSpPr>
        <p:spPr>
          <a:xfrm>
            <a:off x="637031" y="607705"/>
            <a:ext cx="84026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3"/>
              <a:buFont typeface="Arial"/>
              <a:buNone/>
            </a:pPr>
            <a:r>
              <a:rPr lang="pl-PL" sz="2803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803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40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7"/>
          <p:cNvSpPr txBox="1">
            <a:spLocks noGrp="1"/>
          </p:cNvSpPr>
          <p:nvPr>
            <p:ph type="body" idx="1"/>
          </p:nvPr>
        </p:nvSpPr>
        <p:spPr>
          <a:xfrm>
            <a:off x="637028" y="1848645"/>
            <a:ext cx="6872288" cy="385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915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5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rgbClr val="0094D8"/>
              </a:buClr>
              <a:buSzPts val="1900"/>
              <a:buFont typeface="Arial"/>
              <a:buChar char="•"/>
              <a:defRPr sz="2219" b="0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ajd tytułowy">
  <p:cSld name="5_Slajd tytułow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8"/>
          <p:cNvSpPr txBox="1"/>
          <p:nvPr/>
        </p:nvSpPr>
        <p:spPr>
          <a:xfrm>
            <a:off x="629183" y="598276"/>
            <a:ext cx="84026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3"/>
              <a:buFont typeface="Arial"/>
              <a:buNone/>
            </a:pPr>
            <a:r>
              <a:rPr lang="pl-PL" sz="2803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803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40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1" name="Google Shape;171;p58"/>
          <p:cNvGraphicFramePr/>
          <p:nvPr/>
        </p:nvGraphicFramePr>
        <p:xfrm>
          <a:off x="629182" y="17993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{C53B5DB5-78D0-484C-ADE1-9E515182E00A}</a:tableStyleId>
              </a:tblPr>
              <a:tblGrid>
                <a:gridCol w="539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DZIAŁANIA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DNI OD PODPISANIA UMOWY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Podpisanie umowy (klauzula o zmianie nazwy kwalifikacji)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harmonogramu spotkań i prac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Uzgodnienie listy kwalifikacji, nad którymi pracują grupy ekspertów Wykonawcy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Wykonawca zgłasza listy ekspertów i koordynatorów opisu w podziale na kwalifikacje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Zamawiający określa 5 terminów seminariów, w których muszą wziąć udział eksperci główni dla każdej kwalifikacji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Seminaria dla Wykonawców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40–50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Rozpoczyna się opis kwalifikacji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 50. dnia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spotkanie korygujące z każdą firmą w trakcie opisu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1. wersji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Uwagi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61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353"/>
                        </a:buClr>
                        <a:buSzPts val="800"/>
                        <a:buFont typeface="Calibri"/>
                        <a:buNone/>
                      </a:pPr>
                      <a:r>
                        <a:rPr lang="pl-PL" sz="1200" b="0" i="0" u="none" strike="noStrike" cap="none">
                          <a:solidFill>
                            <a:srgbClr val="53535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Odbiór ostatecznej wersji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5" marR="45725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9"/>
          <p:cNvSpPr txBox="1"/>
          <p:nvPr/>
        </p:nvSpPr>
        <p:spPr>
          <a:xfrm>
            <a:off x="638084" y="607706"/>
            <a:ext cx="84026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3"/>
              <a:buFont typeface="Arial"/>
              <a:buNone/>
            </a:pPr>
            <a:r>
              <a:rPr lang="pl-PL" sz="2803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803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40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9"/>
          <p:cNvSpPr txBox="1">
            <a:spLocks noGrp="1"/>
          </p:cNvSpPr>
          <p:nvPr>
            <p:ph type="body" idx="1"/>
          </p:nvPr>
        </p:nvSpPr>
        <p:spPr>
          <a:xfrm>
            <a:off x="638082" y="1786345"/>
            <a:ext cx="6872288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4361"/>
              </a:spcBef>
              <a:spcAft>
                <a:spcPts val="0"/>
              </a:spcAft>
              <a:buClr>
                <a:srgbClr val="00A0E3"/>
              </a:buClr>
              <a:buSzPts val="2200"/>
              <a:buFont typeface="Arial"/>
              <a:buChar char="✓"/>
              <a:defRPr sz="257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2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5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0"/>
          <p:cNvSpPr txBox="1"/>
          <p:nvPr/>
        </p:nvSpPr>
        <p:spPr>
          <a:xfrm>
            <a:off x="648066" y="577188"/>
            <a:ext cx="8402638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3"/>
              <a:buFont typeface="Arial"/>
              <a:buNone/>
            </a:pPr>
            <a:r>
              <a:rPr lang="pl-PL" sz="2803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2803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402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60"/>
          <p:cNvGrpSpPr/>
          <p:nvPr/>
        </p:nvGrpSpPr>
        <p:grpSpPr>
          <a:xfrm>
            <a:off x="648064" y="2047622"/>
            <a:ext cx="8142280" cy="4253843"/>
            <a:chOff x="0" y="-1"/>
            <a:chExt cx="7848942" cy="4100648"/>
          </a:xfrm>
        </p:grpSpPr>
        <p:grpSp>
          <p:nvGrpSpPr>
            <p:cNvPr id="178" name="Google Shape;178;p60"/>
            <p:cNvGrpSpPr/>
            <p:nvPr/>
          </p:nvGrpSpPr>
          <p:grpSpPr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179" name="Google Shape;179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0"/>
              <p:cNvSpPr/>
              <p:nvPr/>
            </p:nvSpPr>
            <p:spPr>
              <a:xfrm>
                <a:off x="318" y="150823"/>
                <a:ext cx="1584170" cy="7086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68"/>
                  <a:buFont typeface="Arial"/>
                  <a:buNone/>
                </a:pPr>
                <a:r>
                  <a:rPr lang="pl-PL" sz="1168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OPISUJĄCY KWALIFIKACJĘ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p60"/>
            <p:cNvGrpSpPr/>
            <p:nvPr/>
          </p:nvGrpSpPr>
          <p:grpSpPr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183" name="Google Shape;183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6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68"/>
                  <a:buFont typeface="Arial"/>
                  <a:buNone/>
                </a:pPr>
                <a:r>
                  <a:rPr lang="pl-PL" sz="1168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MINISTER WŁAŚCIWY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60"/>
            <p:cNvSpPr/>
            <p:nvPr/>
          </p:nvSpPr>
          <p:spPr>
            <a:xfrm>
              <a:off x="4176464" y="290384"/>
              <a:ext cx="1584169" cy="10113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85"/>
                <a:buFont typeface="Arial"/>
                <a:buNone/>
              </a:pPr>
              <a:endParaRPr sz="12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" name="Google Shape;187;p60"/>
            <p:cNvGrpSpPr/>
            <p:nvPr/>
          </p:nvGrpSpPr>
          <p:grpSpPr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188" name="Google Shape;188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60"/>
              <p:cNvSpPr/>
              <p:nvPr/>
            </p:nvSpPr>
            <p:spPr>
              <a:xfrm>
                <a:off x="318" y="265123"/>
                <a:ext cx="1584170" cy="4800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68"/>
                  <a:buFont typeface="Arial"/>
                  <a:buNone/>
                </a:pPr>
                <a:r>
                  <a:rPr lang="pl-PL" sz="1168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INSTYTUCJA CERTYFIKUJĄCA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p60"/>
            <p:cNvGrpSpPr/>
            <p:nvPr/>
          </p:nvGrpSpPr>
          <p:grpSpPr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191" name="Google Shape;191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0"/>
              <p:cNvSpPr/>
              <p:nvPr/>
            </p:nvSpPr>
            <p:spPr>
              <a:xfrm>
                <a:off x="85" y="36887"/>
                <a:ext cx="1584169" cy="93726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1425" tIns="11425" rIns="11425" bIns="1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68"/>
                  <a:buFont typeface="Arial"/>
                  <a:buNone/>
                </a:pPr>
                <a:r>
                  <a:rPr lang="pl-PL" sz="1168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PODMIOT ZEWNĘTRZNEGO ZAPEWNIANIA JAKOŚCI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4" name="Google Shape;194;p60"/>
            <p:cNvGrpSpPr/>
            <p:nvPr/>
          </p:nvGrpSpPr>
          <p:grpSpPr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195" name="Google Shape;195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0"/>
              <p:cNvSpPr/>
              <p:nvPr/>
            </p:nvSpPr>
            <p:spPr>
              <a:xfrm>
                <a:off x="183053" y="233948"/>
                <a:ext cx="1218062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1"/>
                  <a:buFont typeface="Arial"/>
                  <a:buNone/>
                </a:pPr>
                <a:r>
                  <a:rPr lang="pl-PL" sz="1051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OPISANIE KWALIFIKACJI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7" name="Google Shape;197;p60"/>
            <p:cNvGrpSpPr/>
            <p:nvPr/>
          </p:nvGrpSpPr>
          <p:grpSpPr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198" name="Google Shape;198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60"/>
              <p:cNvSpPr/>
              <p:nvPr/>
            </p:nvSpPr>
            <p:spPr>
              <a:xfrm>
                <a:off x="185604" y="233949"/>
                <a:ext cx="1219648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1"/>
                  <a:buFont typeface="Arial"/>
                  <a:buNone/>
                </a:pPr>
                <a:r>
                  <a:rPr lang="pl-PL" sz="1051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WŁĄCZENIE KWALIFIKACJI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0" name="Google Shape;200;p60"/>
            <p:cNvCxnSpPr/>
            <p:nvPr/>
          </p:nvCxnSpPr>
          <p:spPr>
            <a:xfrm flipH="1">
              <a:off x="792129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201" name="Google Shape;201;p60"/>
            <p:cNvCxnSpPr/>
            <p:nvPr/>
          </p:nvCxnSpPr>
          <p:spPr>
            <a:xfrm>
              <a:off x="287969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02" name="Google Shape;202;p60"/>
            <p:cNvGrpSpPr/>
            <p:nvPr/>
          </p:nvGrpSpPr>
          <p:grpSpPr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203" name="Google Shape;203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60"/>
              <p:cNvSpPr/>
              <p:nvPr/>
            </p:nvSpPr>
            <p:spPr>
              <a:xfrm>
                <a:off x="183050" y="237919"/>
                <a:ext cx="1218061" cy="52832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1"/>
                  <a:buFont typeface="Arial"/>
                  <a:buNone/>
                </a:pPr>
                <a:r>
                  <a:rPr lang="pl-PL" sz="1051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NADAWANIE KWALIFIKACJI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5" name="Google Shape;205;p60"/>
            <p:cNvCxnSpPr/>
            <p:nvPr/>
          </p:nvCxnSpPr>
          <p:spPr>
            <a:xfrm>
              <a:off x="4968841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206" name="Google Shape;206;p60"/>
            <p:cNvGrpSpPr/>
            <p:nvPr/>
          </p:nvGrpSpPr>
          <p:grpSpPr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07" name="Google Shape;207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0"/>
              <p:cNvSpPr/>
              <p:nvPr/>
            </p:nvSpPr>
            <p:spPr>
              <a:xfrm>
                <a:off x="181099" y="116780"/>
                <a:ext cx="1219648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1"/>
                  <a:buFont typeface="Arial"/>
                  <a:buNone/>
                </a:pPr>
                <a:r>
                  <a:rPr lang="pl-PL" sz="1051" b="1" i="0" u="none" strike="noStrike" cap="none">
                    <a:solidFill>
                      <a:srgbClr val="000000"/>
                    </a:solidFill>
                    <a:latin typeface="Avenir"/>
                    <a:ea typeface="Avenir"/>
                    <a:cs typeface="Avenir"/>
                    <a:sym typeface="Avenir"/>
                  </a:rPr>
                  <a:t>ZEWNĘTRZNE ZAPEWNIANIE JAKOŚCI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" name="Google Shape;209;p60"/>
            <p:cNvGrpSpPr/>
            <p:nvPr/>
          </p:nvGrpSpPr>
          <p:grpSpPr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10" name="Google Shape;210;p60"/>
              <p:cNvSpPr/>
              <p:nvPr/>
            </p:nvSpPr>
            <p:spPr>
              <a:xfrm>
                <a:off x="0" y="0"/>
                <a:ext cx="1584169" cy="10113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85"/>
                  <a:buFont typeface="Arial"/>
                  <a:buNone/>
                </a:pPr>
                <a:endParaRPr sz="1285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60"/>
              <p:cNvSpPr/>
              <p:nvPr/>
            </p:nvSpPr>
            <p:spPr>
              <a:xfrm>
                <a:off x="183347" y="124649"/>
                <a:ext cx="1218062" cy="762001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1"/>
                  <a:buFont typeface="Arial"/>
                  <a:buNone/>
                </a:pPr>
                <a:r>
                  <a:rPr lang="pl-PL" sz="1051" b="1" i="0" u="none" strike="noStrike" cap="none">
                    <a:solidFill>
                      <a:srgbClr val="FFFFFF"/>
                    </a:solidFill>
                    <a:latin typeface="Avenir"/>
                    <a:ea typeface="Avenir"/>
                    <a:cs typeface="Avenir"/>
                    <a:sym typeface="Avenir"/>
                  </a:rPr>
                  <a:t>WEWNĘTRZNE ZAPEWNIANIE JAKOŚCI</a:t>
                </a:r>
                <a:endParaRPr sz="2803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60"/>
            <p:cNvSpPr/>
            <p:nvPr/>
          </p:nvSpPr>
          <p:spPr>
            <a:xfrm>
              <a:off x="4962690" y="2701762"/>
              <a:ext cx="2542" cy="38758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9"/>
                <a:buFont typeface="Arial"/>
                <a:buNone/>
              </a:pPr>
              <a:endPara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3" name="Google Shape;213;p60"/>
            <p:cNvCxnSpPr/>
            <p:nvPr/>
          </p:nvCxnSpPr>
          <p:spPr>
            <a:xfrm>
              <a:off x="7056404" y="1301028"/>
              <a:ext cx="1" cy="389497"/>
            </a:xfrm>
            <a:prstGeom prst="straightConnector1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214" name="Google Shape;214;p60"/>
            <p:cNvSpPr/>
            <p:nvPr/>
          </p:nvSpPr>
          <p:spPr>
            <a:xfrm>
              <a:off x="5760788" y="2195515"/>
              <a:ext cx="503901" cy="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9"/>
                <a:buFont typeface="Arial"/>
                <a:buNone/>
              </a:pPr>
              <a:endPara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0"/>
            <p:cNvSpPr/>
            <p:nvPr/>
          </p:nvSpPr>
          <p:spPr>
            <a:xfrm>
              <a:off x="1584325" y="2195516"/>
              <a:ext cx="503908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9"/>
                <a:buFont typeface="Arial"/>
                <a:buNone/>
              </a:pPr>
              <a:endPara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60"/>
            <p:cNvSpPr/>
            <p:nvPr/>
          </p:nvSpPr>
          <p:spPr>
            <a:xfrm>
              <a:off x="3672557" y="2195515"/>
              <a:ext cx="503907" cy="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9"/>
                <a:buFont typeface="Arial"/>
                <a:buNone/>
              </a:pPr>
              <a:endPara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0"/>
            <p:cNvSpPr/>
            <p:nvPr/>
          </p:nvSpPr>
          <p:spPr>
            <a:xfrm rot="-5400000">
              <a:off x="3779371" y="-2987243"/>
              <a:ext cx="289792" cy="626427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9"/>
                <a:buFont typeface="Arial"/>
                <a:buNone/>
              </a:pPr>
              <a:endParaRPr sz="18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/>
          <p:nvPr/>
        </p:nvSpPr>
        <p:spPr>
          <a:xfrm>
            <a:off x="544564" y="5086926"/>
            <a:ext cx="3750442" cy="12961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5"/>
              <a:buFont typeface="Arial"/>
              <a:buNone/>
            </a:pPr>
            <a:r>
              <a:rPr lang="pl-PL" sz="1635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5"/>
              <a:buFont typeface="Arial"/>
              <a:buNone/>
            </a:pPr>
            <a:r>
              <a:rPr lang="pl-PL" sz="1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5"/>
              <a:buFont typeface="Arial"/>
              <a:buNone/>
            </a:pPr>
            <a:r>
              <a:rPr lang="pl-PL" sz="1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635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5"/>
              <a:buFont typeface="Arial"/>
              <a:buNone/>
            </a:pPr>
            <a:endParaRPr sz="1635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5683" y="898000"/>
            <a:ext cx="2452914" cy="99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020" y="1707265"/>
            <a:ext cx="2551193" cy="67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37"/>
          <p:cNvCxnSpPr/>
          <p:nvPr/>
        </p:nvCxnSpPr>
        <p:spPr>
          <a:xfrm>
            <a:off x="606918" y="1737664"/>
            <a:ext cx="3453514" cy="129612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" name="Google Shape;38;p37"/>
          <p:cNvCxnSpPr/>
          <p:nvPr/>
        </p:nvCxnSpPr>
        <p:spPr>
          <a:xfrm rot="10800000" flipH="1">
            <a:off x="606918" y="585719"/>
            <a:ext cx="434672" cy="115194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9" name="Google Shape;39;p37"/>
          <p:cNvCxnSpPr/>
          <p:nvPr/>
        </p:nvCxnSpPr>
        <p:spPr>
          <a:xfrm rot="10800000" flipH="1">
            <a:off x="4060431" y="1000454"/>
            <a:ext cx="600238" cy="203333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37"/>
          <p:cNvCxnSpPr/>
          <p:nvPr/>
        </p:nvCxnSpPr>
        <p:spPr>
          <a:xfrm flipH="1">
            <a:off x="-211848" y="1737663"/>
            <a:ext cx="818766" cy="4324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" name="Google Shape;41;p37"/>
          <p:cNvCxnSpPr/>
          <p:nvPr/>
        </p:nvCxnSpPr>
        <p:spPr>
          <a:xfrm rot="10800000">
            <a:off x="6328976" y="3062438"/>
            <a:ext cx="979802" cy="17670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" name="Google Shape;42;p37"/>
          <p:cNvCxnSpPr/>
          <p:nvPr/>
        </p:nvCxnSpPr>
        <p:spPr>
          <a:xfrm rot="10800000">
            <a:off x="6328978" y="3062437"/>
            <a:ext cx="2039043" cy="5014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" name="Google Shape;43;p37"/>
          <p:cNvCxnSpPr/>
          <p:nvPr/>
        </p:nvCxnSpPr>
        <p:spPr>
          <a:xfrm flipH="1">
            <a:off x="7308778" y="3563838"/>
            <a:ext cx="1121033" cy="12656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4" name="Google Shape;44;p37"/>
          <p:cNvCxnSpPr/>
          <p:nvPr/>
        </p:nvCxnSpPr>
        <p:spPr>
          <a:xfrm rot="10800000">
            <a:off x="4060432" y="3024940"/>
            <a:ext cx="2268547" cy="374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37"/>
          <p:cNvSpPr/>
          <p:nvPr/>
        </p:nvSpPr>
        <p:spPr>
          <a:xfrm>
            <a:off x="4028972" y="2946513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7"/>
          <p:cNvSpPr/>
          <p:nvPr/>
        </p:nvSpPr>
        <p:spPr>
          <a:xfrm>
            <a:off x="544562" y="1664535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7"/>
          <p:cNvSpPr/>
          <p:nvPr/>
        </p:nvSpPr>
        <p:spPr>
          <a:xfrm>
            <a:off x="6288643" y="2984009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7246421" y="4748123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lajd tytułowy">
  <p:cSld name="3_Slajd tytułow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8"/>
          <p:cNvSpPr/>
          <p:nvPr/>
        </p:nvSpPr>
        <p:spPr>
          <a:xfrm>
            <a:off x="4886020" y="5434396"/>
            <a:ext cx="4504869" cy="153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lang="pl-PL" sz="140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lang="pl-PL" sz="14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r>
              <a:rPr lang="pl-PL" sz="1402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402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63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2"/>
              <a:buFont typeface="Arial"/>
              <a:buNone/>
            </a:pPr>
            <a:endParaRPr sz="1402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5683" y="898000"/>
            <a:ext cx="2452914" cy="996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6020" y="1707265"/>
            <a:ext cx="2551193" cy="674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38"/>
          <p:cNvCxnSpPr/>
          <p:nvPr/>
        </p:nvCxnSpPr>
        <p:spPr>
          <a:xfrm>
            <a:off x="606918" y="1737664"/>
            <a:ext cx="3453514" cy="129612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38"/>
          <p:cNvCxnSpPr/>
          <p:nvPr/>
        </p:nvCxnSpPr>
        <p:spPr>
          <a:xfrm rot="10800000" flipH="1">
            <a:off x="606918" y="585719"/>
            <a:ext cx="434672" cy="115194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" name="Google Shape;55;p38"/>
          <p:cNvCxnSpPr/>
          <p:nvPr/>
        </p:nvCxnSpPr>
        <p:spPr>
          <a:xfrm rot="10800000" flipH="1">
            <a:off x="4060431" y="1000454"/>
            <a:ext cx="600238" cy="203333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6" name="Google Shape;56;p38"/>
          <p:cNvCxnSpPr/>
          <p:nvPr/>
        </p:nvCxnSpPr>
        <p:spPr>
          <a:xfrm flipH="1">
            <a:off x="-211848" y="1737663"/>
            <a:ext cx="818766" cy="4324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7" name="Google Shape;57;p38"/>
          <p:cNvCxnSpPr/>
          <p:nvPr/>
        </p:nvCxnSpPr>
        <p:spPr>
          <a:xfrm rot="10800000">
            <a:off x="6328976" y="3062438"/>
            <a:ext cx="979802" cy="17670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38"/>
          <p:cNvCxnSpPr/>
          <p:nvPr/>
        </p:nvCxnSpPr>
        <p:spPr>
          <a:xfrm rot="10800000">
            <a:off x="6328978" y="3062437"/>
            <a:ext cx="2039043" cy="5014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38"/>
          <p:cNvCxnSpPr/>
          <p:nvPr/>
        </p:nvCxnSpPr>
        <p:spPr>
          <a:xfrm flipH="1">
            <a:off x="7308778" y="3563838"/>
            <a:ext cx="1121033" cy="1265662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38"/>
          <p:cNvCxnSpPr/>
          <p:nvPr/>
        </p:nvCxnSpPr>
        <p:spPr>
          <a:xfrm rot="10800000">
            <a:off x="4060432" y="3024940"/>
            <a:ext cx="2268547" cy="3749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38"/>
          <p:cNvSpPr/>
          <p:nvPr/>
        </p:nvSpPr>
        <p:spPr>
          <a:xfrm>
            <a:off x="4028972" y="2946513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38"/>
          <p:cNvSpPr/>
          <p:nvPr/>
        </p:nvSpPr>
        <p:spPr>
          <a:xfrm>
            <a:off x="544562" y="1664535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8"/>
          <p:cNvSpPr/>
          <p:nvPr/>
        </p:nvSpPr>
        <p:spPr>
          <a:xfrm>
            <a:off x="6288643" y="2984009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8"/>
          <p:cNvSpPr/>
          <p:nvPr/>
        </p:nvSpPr>
        <p:spPr>
          <a:xfrm>
            <a:off x="7246421" y="4748123"/>
            <a:ext cx="124709" cy="15685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6775" tIns="53375" rIns="106775" bIns="53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9"/>
              <a:buFont typeface="Arial"/>
              <a:buNone/>
            </a:pPr>
            <a:endParaRPr sz="1869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8"/>
          <p:cNvSpPr/>
          <p:nvPr/>
        </p:nvSpPr>
        <p:spPr>
          <a:xfrm>
            <a:off x="544561" y="3378951"/>
            <a:ext cx="4947288" cy="242980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8"/>
              <a:buFont typeface="Arial"/>
              <a:buNone/>
            </a:pPr>
            <a:r>
              <a:rPr lang="pl-PL" sz="116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16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68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168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endParaRPr sz="10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85"/>
              <a:buFont typeface="Arial"/>
              <a:buNone/>
            </a:pPr>
            <a: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Wspieranie funkcjonowania i doskonalenie ZSK na rzecz </a:t>
            </a:r>
            <a:b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wykorzystania oferowanych w nim rozwiązań do realizacji </a:t>
            </a:r>
            <a:b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285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celów strategii rozwoju kraju – ZSK 5</a:t>
            </a:r>
            <a:endParaRPr sz="1051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>
  <p:cSld name="Tytuł i zawartość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 txBox="1">
            <a:spLocks noGrp="1"/>
          </p:cNvSpPr>
          <p:nvPr>
            <p:ph type="body"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1"/>
          <p:cNvSpPr txBox="1">
            <a:spLocks noGrp="1"/>
          </p:cNvSpPr>
          <p:nvPr>
            <p:ph type="body"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✔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✔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✔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✔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✔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1"/>
          <p:cNvSpPr txBox="1"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2"/>
          <p:cNvSpPr txBox="1">
            <a:spLocks noGrp="1"/>
          </p:cNvSpPr>
          <p:nvPr>
            <p:ph type="title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3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2"/>
          <p:cNvSpPr txBox="1">
            <a:spLocks noGrp="1"/>
          </p:cNvSpPr>
          <p:nvPr>
            <p:ph type="body"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02"/>
          <p:cNvSpPr txBox="1">
            <a:spLocks noGrp="1"/>
          </p:cNvSpPr>
          <p:nvPr>
            <p:ph type="body" idx="2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noFill/>
          <a:ln w="9525" cap="flat" cmpd="sng">
            <a:solidFill>
              <a:srgbClr val="F6F9F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Slajd tytułow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lajd tytułowy">
  <p:cSld name="6_Slajd tytułow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4"/>
          <p:cNvSpPr txBox="1"/>
          <p:nvPr/>
        </p:nvSpPr>
        <p:spPr>
          <a:xfrm>
            <a:off x="1184700" y="626556"/>
            <a:ext cx="840263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3000"/>
              <a:buFont typeface="Calibri"/>
              <a:buNone/>
            </a:pPr>
            <a:r>
              <a:rPr lang="pl-PL" sz="3000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KWALIFIKACJE</a:t>
            </a:r>
            <a:r>
              <a:rPr lang="pl-PL" sz="3000" b="1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AKTUALNIE ZGŁOSZONE DO ZRK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4"/>
          <p:cNvSpPr txBox="1"/>
          <p:nvPr/>
        </p:nvSpPr>
        <p:spPr>
          <a:xfrm>
            <a:off x="1565700" y="1491744"/>
            <a:ext cx="6872287" cy="47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Prowadzenie szkoleń, warsztatów i treningów dla osób dorosłych pracujących </a:t>
            </a:r>
            <a:b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w organizacjach biznesowych i instytucjach administracji publicznej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paznokci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Instruktor stylizacji rzęs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Obsługa procesów kadrowo-płacowych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Praca z dzieckiem metodą Marii Montessori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Doradzanie w zakresie finansów osobistych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Planowanie i prowadzenie zajęć z kiteboardingu w ramach cyklu szkoleniowego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Organizowanie pobytu i działań edukacyjno-krajoznawczych </a:t>
            </a:r>
            <a:b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na terenach wiejskich</a:t>
            </a:r>
            <a:endParaRPr sz="1800" b="0" i="0" u="none" strike="noStrike" cap="none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Calibri"/>
              <a:buChar char="•"/>
            </a:pP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Przygotowywanie potraw zgodnie z trendami rynkowymi i zasadami </a:t>
            </a:r>
            <a:br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zdrowego żywienia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50423" y="6847481"/>
            <a:ext cx="6979856" cy="55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2"/>
          <p:cNvPicPr preferRelativeResize="0"/>
          <p:nvPr/>
        </p:nvPicPr>
        <p:blipFill rotWithShape="1">
          <a:blip r:embed="rId7">
            <a:alphaModFix/>
          </a:blip>
          <a:srcRect l="52" t="11202" r="54" b="-9900"/>
          <a:stretch/>
        </p:blipFill>
        <p:spPr>
          <a:xfrm>
            <a:off x="1" y="0"/>
            <a:ext cx="10669191" cy="74573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199840" y="7004050"/>
            <a:ext cx="1105980" cy="34838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5"/>
          <p:cNvSpPr/>
          <p:nvPr/>
        </p:nvSpPr>
        <p:spPr>
          <a:xfrm>
            <a:off x="7188007" y="7153153"/>
            <a:ext cx="1781666" cy="1903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200"/>
              <a:buFont typeface="Calibri"/>
              <a:buNone/>
            </a:pPr>
            <a:r>
              <a:rPr lang="pl-PL" sz="12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2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45"/>
          <p:cNvCxnSpPr/>
          <p:nvPr/>
        </p:nvCxnSpPr>
        <p:spPr>
          <a:xfrm rot="10800000">
            <a:off x="9087439" y="7004050"/>
            <a:ext cx="0" cy="348384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10800000" flipH="1">
            <a:off x="8400705" y="0"/>
            <a:ext cx="2279995" cy="755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642117" y="7004054"/>
            <a:ext cx="898585" cy="34838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4"/>
          <p:cNvSpPr/>
          <p:nvPr/>
        </p:nvSpPr>
        <p:spPr>
          <a:xfrm>
            <a:off x="6593461" y="7153153"/>
            <a:ext cx="1781667" cy="19032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1"/>
              <a:buFont typeface="Arial"/>
              <a:buNone/>
            </a:pPr>
            <a:r>
              <a:rPr lang="pl-PL" sz="1051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051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34"/>
          <p:cNvCxnSpPr/>
          <p:nvPr/>
        </p:nvCxnSpPr>
        <p:spPr>
          <a:xfrm rot="10800000">
            <a:off x="8518737" y="7004054"/>
            <a:ext cx="0" cy="348384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joemonster.org/art/50297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oemonster.org/art/5029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l.pinterest.com/pin/51538075110646543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pl.pinterest.com/pin/515380751106465439/" TargetMode="Externa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l.pinterest.com/pin/515380751106465439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joemonster.org/art/502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joemonster.org/art/502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"/>
          <p:cNvSpPr txBox="1">
            <a:spLocks noGrp="1"/>
          </p:cNvSpPr>
          <p:nvPr>
            <p:ph type="body" idx="1"/>
          </p:nvPr>
        </p:nvSpPr>
        <p:spPr>
          <a:xfrm>
            <a:off x="1022032" y="3049638"/>
            <a:ext cx="6196349" cy="170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07963" lvl="0" indent="-25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-PL" sz="2920" b="1" dirty="0">
                <a:latin typeface="Arial"/>
                <a:ea typeface="Arial"/>
                <a:cs typeface="Arial"/>
                <a:sym typeface="Arial"/>
              </a:rPr>
              <a:t>DLACZEGO WARTO UCZYĆ SIĘ PRZEZ CAŁE ŻYCIE?</a:t>
            </a:r>
            <a:endParaRPr sz="292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 txBox="1"/>
          <p:nvPr/>
        </p:nvSpPr>
        <p:spPr>
          <a:xfrm>
            <a:off x="9896302" y="6221199"/>
            <a:ext cx="640912" cy="45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775" tIns="53375" rIns="106775" bIns="53375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869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69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3" descr="https://img.joemonster.org/i/2020/05/1589121579_m378w9pjep-202005110958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25" y="1021195"/>
            <a:ext cx="8659090" cy="551410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3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7;p21">
            <a:extLst>
              <a:ext uri="{FF2B5EF4-FFF2-40B4-BE49-F238E27FC236}">
                <a16:creationId xmlns:a16="http://schemas.microsoft.com/office/drawing/2014/main" id="{1672B088-CD83-9AB0-9374-BF7AE5A490B5}"/>
              </a:ext>
            </a:extLst>
          </p:cNvPr>
          <p:cNvSpPr txBox="1"/>
          <p:nvPr/>
        </p:nvSpPr>
        <p:spPr>
          <a:xfrm>
            <a:off x="665025" y="6636325"/>
            <a:ext cx="9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dirty="0"/>
              <a:t>Źródło: </a:t>
            </a:r>
            <a:r>
              <a:rPr lang="pl-PL" sz="900" dirty="0">
                <a:hlinkClick r:id="rId4"/>
              </a:rPr>
              <a:t>https://joemonster.org/art/50297</a:t>
            </a:r>
            <a:r>
              <a:rPr lang="pl-PL" sz="900" dirty="0"/>
              <a:t>, data dostępu: 21.11.2023.</a:t>
            </a:r>
            <a:endParaRPr sz="900" dirty="0"/>
          </a:p>
        </p:txBody>
      </p:sp>
      <p:sp>
        <p:nvSpPr>
          <p:cNvPr id="3" name="Google Shape;344;p21">
            <a:extLst>
              <a:ext uri="{FF2B5EF4-FFF2-40B4-BE49-F238E27FC236}">
                <a16:creationId xmlns:a16="http://schemas.microsoft.com/office/drawing/2014/main" id="{38515B93-44CE-B47A-DA05-E9975C3C9021}"/>
              </a:ext>
            </a:extLst>
          </p:cNvPr>
          <p:cNvSpPr/>
          <p:nvPr/>
        </p:nvSpPr>
        <p:spPr>
          <a:xfrm>
            <a:off x="665019" y="366242"/>
            <a:ext cx="88145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</a:rPr>
              <a:t>JAKI TO ZAWÓD? </a:t>
            </a:r>
            <a:endParaRPr sz="1400" i="0" u="none" strike="noStrike" cap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4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4;p21">
            <a:extLst>
              <a:ext uri="{FF2B5EF4-FFF2-40B4-BE49-F238E27FC236}">
                <a16:creationId xmlns:a16="http://schemas.microsoft.com/office/drawing/2014/main" id="{C2FA6240-D7E2-71C7-6F7E-5B2DE0A923E5}"/>
              </a:ext>
            </a:extLst>
          </p:cNvPr>
          <p:cNvSpPr/>
          <p:nvPr/>
        </p:nvSpPr>
        <p:spPr>
          <a:xfrm>
            <a:off x="665019" y="366242"/>
            <a:ext cx="88145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</a:rPr>
              <a:t>JAKI TO ZAWÓD? </a:t>
            </a:r>
            <a:endParaRPr sz="14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3" name="Google Shape;347;p21">
            <a:extLst>
              <a:ext uri="{FF2B5EF4-FFF2-40B4-BE49-F238E27FC236}">
                <a16:creationId xmlns:a16="http://schemas.microsoft.com/office/drawing/2014/main" id="{D5988BD1-0F15-946B-5927-1E09F730AD69}"/>
              </a:ext>
            </a:extLst>
          </p:cNvPr>
          <p:cNvSpPr txBox="1"/>
          <p:nvPr/>
        </p:nvSpPr>
        <p:spPr>
          <a:xfrm>
            <a:off x="697299" y="6743905"/>
            <a:ext cx="9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dirty="0"/>
              <a:t>Źródło: </a:t>
            </a:r>
            <a:r>
              <a:rPr lang="pl-PL" sz="900" dirty="0">
                <a:hlinkClick r:id="rId3"/>
              </a:rPr>
              <a:t>https://joemonster.org/art/50297</a:t>
            </a:r>
            <a:r>
              <a:rPr lang="pl-PL" sz="900" dirty="0"/>
              <a:t>, data dostępu: 21.11.2023.</a:t>
            </a:r>
            <a:endParaRPr sz="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E58C1A-C2E2-F8B0-1857-FBBE5A3E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9" y="999829"/>
            <a:ext cx="4939715" cy="53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0F8088-617D-453B-0808-6E95BABB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…lat temu</a:t>
            </a:r>
          </a:p>
        </p:txBody>
      </p:sp>
      <p:cxnSp>
        <p:nvCxnSpPr>
          <p:cNvPr id="4" name="Google Shape;241;p4">
            <a:extLst>
              <a:ext uri="{FF2B5EF4-FFF2-40B4-BE49-F238E27FC236}">
                <a16:creationId xmlns:a16="http://schemas.microsoft.com/office/drawing/2014/main" id="{4BA36C58-D836-5B51-7995-F5515F33CE1D}"/>
              </a:ext>
            </a:extLst>
          </p:cNvPr>
          <p:cNvCxnSpPr/>
          <p:nvPr/>
        </p:nvCxnSpPr>
        <p:spPr>
          <a:xfrm>
            <a:off x="287994" y="4085304"/>
            <a:ext cx="101169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42;p4">
            <a:extLst>
              <a:ext uri="{FF2B5EF4-FFF2-40B4-BE49-F238E27FC236}">
                <a16:creationId xmlns:a16="http://schemas.microsoft.com/office/drawing/2014/main" id="{94CDC96C-5AD9-6AD2-70EF-A6EA32E7E0F0}"/>
              </a:ext>
            </a:extLst>
          </p:cNvPr>
          <p:cNvSpPr/>
          <p:nvPr/>
        </p:nvSpPr>
        <p:spPr>
          <a:xfrm>
            <a:off x="669183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 mln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3;p4">
            <a:extLst>
              <a:ext uri="{FF2B5EF4-FFF2-40B4-BE49-F238E27FC236}">
                <a16:creationId xmlns:a16="http://schemas.microsoft.com/office/drawing/2014/main" id="{22B9B854-2E89-2D7F-0B66-2E301CDE7083}"/>
              </a:ext>
            </a:extLst>
          </p:cNvPr>
          <p:cNvSpPr/>
          <p:nvPr/>
        </p:nvSpPr>
        <p:spPr>
          <a:xfrm>
            <a:off x="2228820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4;p4">
            <a:extLst>
              <a:ext uri="{FF2B5EF4-FFF2-40B4-BE49-F238E27FC236}">
                <a16:creationId xmlns:a16="http://schemas.microsoft.com/office/drawing/2014/main" id="{9F1E952D-AB20-06D4-6322-26F61CFD7772}"/>
              </a:ext>
            </a:extLst>
          </p:cNvPr>
          <p:cNvSpPr/>
          <p:nvPr/>
        </p:nvSpPr>
        <p:spPr>
          <a:xfrm>
            <a:off x="3784585" y="35684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67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4">
            <a:extLst>
              <a:ext uri="{FF2B5EF4-FFF2-40B4-BE49-F238E27FC236}">
                <a16:creationId xmlns:a16="http://schemas.microsoft.com/office/drawing/2014/main" id="{A14C765A-26BE-509F-B692-88471824B6F2}"/>
              </a:ext>
            </a:extLst>
          </p:cNvPr>
          <p:cNvSpPr/>
          <p:nvPr/>
        </p:nvSpPr>
        <p:spPr>
          <a:xfrm>
            <a:off x="5381545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4">
            <a:extLst>
              <a:ext uri="{FF2B5EF4-FFF2-40B4-BE49-F238E27FC236}">
                <a16:creationId xmlns:a16="http://schemas.microsoft.com/office/drawing/2014/main" id="{9041BD3C-2289-8141-AE01-55AABFAF84B2}"/>
              </a:ext>
            </a:extLst>
          </p:cNvPr>
          <p:cNvSpPr/>
          <p:nvPr/>
        </p:nvSpPr>
        <p:spPr>
          <a:xfrm>
            <a:off x="6978505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100…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4">
            <a:extLst>
              <a:ext uri="{FF2B5EF4-FFF2-40B4-BE49-F238E27FC236}">
                <a16:creationId xmlns:a16="http://schemas.microsoft.com/office/drawing/2014/main" id="{D1B6D5EC-DB30-5D69-E02A-D1E80E2137B7}"/>
              </a:ext>
            </a:extLst>
          </p:cNvPr>
          <p:cNvSpPr/>
          <p:nvPr/>
        </p:nvSpPr>
        <p:spPr>
          <a:xfrm>
            <a:off x="8527580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sz="2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9;p4">
            <a:extLst>
              <a:ext uri="{FF2B5EF4-FFF2-40B4-BE49-F238E27FC236}">
                <a16:creationId xmlns:a16="http://schemas.microsoft.com/office/drawing/2014/main" id="{F2D25460-3368-65DC-4669-D7201F671973}"/>
              </a:ext>
            </a:extLst>
          </p:cNvPr>
          <p:cNvSpPr/>
          <p:nvPr/>
        </p:nvSpPr>
        <p:spPr>
          <a:xfrm>
            <a:off x="287994" y="5291076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NARZĘDZIOWIEC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9EE91E1-86E2-E735-BBFB-097AD8048FC8}"/>
              </a:ext>
            </a:extLst>
          </p:cNvPr>
          <p:cNvCxnSpPr>
            <a:cxnSpLocks/>
          </p:cNvCxnSpPr>
          <p:nvPr/>
        </p:nvCxnSpPr>
        <p:spPr>
          <a:xfrm>
            <a:off x="1205494" y="4703832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314A7BFE-C25D-4B0D-5166-E3623C02536C}"/>
              </a:ext>
            </a:extLst>
          </p:cNvPr>
          <p:cNvCxnSpPr>
            <a:cxnSpLocks/>
          </p:cNvCxnSpPr>
          <p:nvPr/>
        </p:nvCxnSpPr>
        <p:spPr>
          <a:xfrm>
            <a:off x="2757570" y="2976249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49;p4">
            <a:extLst>
              <a:ext uri="{FF2B5EF4-FFF2-40B4-BE49-F238E27FC236}">
                <a16:creationId xmlns:a16="http://schemas.microsoft.com/office/drawing/2014/main" id="{743CD94B-92EF-DE88-DD70-E4836461039C}"/>
              </a:ext>
            </a:extLst>
          </p:cNvPr>
          <p:cNvSpPr/>
          <p:nvPr/>
        </p:nvSpPr>
        <p:spPr>
          <a:xfrm>
            <a:off x="1750320" y="2050653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OPOWIADACZ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DBA506E9-1F2A-CA1C-644F-ED64E7FB070C}"/>
              </a:ext>
            </a:extLst>
          </p:cNvPr>
          <p:cNvCxnSpPr>
            <a:cxnSpLocks/>
          </p:cNvCxnSpPr>
          <p:nvPr/>
        </p:nvCxnSpPr>
        <p:spPr>
          <a:xfrm>
            <a:off x="4305489" y="4643576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49;p4">
            <a:extLst>
              <a:ext uri="{FF2B5EF4-FFF2-40B4-BE49-F238E27FC236}">
                <a16:creationId xmlns:a16="http://schemas.microsoft.com/office/drawing/2014/main" id="{881AF81B-D389-803B-86C4-98DBCCF25E27}"/>
              </a:ext>
            </a:extLst>
          </p:cNvPr>
          <p:cNvSpPr/>
          <p:nvPr/>
        </p:nvSpPr>
        <p:spPr>
          <a:xfrm>
            <a:off x="3286989" y="5261599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ARTYSTA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DA6985C-DEA8-CFAB-E814-1E25FACD7BD4}"/>
              </a:ext>
            </a:extLst>
          </p:cNvPr>
          <p:cNvCxnSpPr>
            <a:cxnSpLocks/>
          </p:cNvCxnSpPr>
          <p:nvPr/>
        </p:nvCxnSpPr>
        <p:spPr>
          <a:xfrm>
            <a:off x="5900596" y="2945553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49;p4">
            <a:extLst>
              <a:ext uri="{FF2B5EF4-FFF2-40B4-BE49-F238E27FC236}">
                <a16:creationId xmlns:a16="http://schemas.microsoft.com/office/drawing/2014/main" id="{E513A140-73FD-1AFA-AC73-2E661678FC50}"/>
              </a:ext>
            </a:extLst>
          </p:cNvPr>
          <p:cNvSpPr/>
          <p:nvPr/>
        </p:nvSpPr>
        <p:spPr>
          <a:xfrm>
            <a:off x="4903045" y="2029642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BUDOWNICZY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06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5"/>
          <p:cNvSpPr txBox="1"/>
          <p:nvPr/>
        </p:nvSpPr>
        <p:spPr>
          <a:xfrm>
            <a:off x="608975" y="2406150"/>
            <a:ext cx="88320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52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Jaki jest </a:t>
            </a:r>
            <a:br>
              <a:rPr lang="pl-PL" sz="52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</a:br>
            <a:r>
              <a:rPr lang="pl-PL" sz="52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współczesny rynek pracy?</a:t>
            </a:r>
            <a:endParaRPr sz="5200" b="1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</p:txBody>
      </p:sp>
      <p:sp>
        <p:nvSpPr>
          <p:cNvPr id="408" name="Google Shape;408;p25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26" descr="Obraz zawierający stół&#10;&#10;Opis wygenerowany automatycznie"/>
          <p:cNvPicPr preferRelativeResize="0"/>
          <p:nvPr/>
        </p:nvPicPr>
        <p:blipFill rotWithShape="1">
          <a:blip r:embed="rId3">
            <a:alphaModFix/>
          </a:blip>
          <a:srcRect l="4389" r="7415" b="7834"/>
          <a:stretch/>
        </p:blipFill>
        <p:spPr>
          <a:xfrm>
            <a:off x="247059" y="110793"/>
            <a:ext cx="9086127" cy="706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543" y="1228001"/>
            <a:ext cx="1249721" cy="143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6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2297" y="3788760"/>
            <a:ext cx="1395090" cy="159968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26"/>
          <p:cNvSpPr txBox="1"/>
          <p:nvPr/>
        </p:nvSpPr>
        <p:spPr>
          <a:xfrm>
            <a:off x="765321" y="1710008"/>
            <a:ext cx="1374493" cy="25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5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ZRÓŻNICOWANY</a:t>
            </a:r>
            <a:endParaRPr sz="105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19" name="Google Shape;419;p26"/>
          <p:cNvSpPr txBox="1"/>
          <p:nvPr/>
        </p:nvSpPr>
        <p:spPr>
          <a:xfrm>
            <a:off x="3458428" y="4410833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OTWARTY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pic>
        <p:nvPicPr>
          <p:cNvPr id="420" name="Google Shape;420;p26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4522" y="1546777"/>
            <a:ext cx="1395090" cy="1599686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 txBox="1"/>
          <p:nvPr/>
        </p:nvSpPr>
        <p:spPr>
          <a:xfrm>
            <a:off x="3767206" y="2184138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PRACOWNIKA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pic>
        <p:nvPicPr>
          <p:cNvPr id="422" name="Google Shape;422;p26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0634" y="887193"/>
            <a:ext cx="1489528" cy="177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6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39557" y="1258157"/>
            <a:ext cx="1489528" cy="177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6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6704" y="2573051"/>
            <a:ext cx="1489528" cy="177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26" descr="C:\Users\lenovo\Desktop\post-ity\post-it-1975179_1920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121" y="2314943"/>
            <a:ext cx="1489528" cy="1773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26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4596" y="4844553"/>
            <a:ext cx="1430842" cy="13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6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26302" y="2507067"/>
            <a:ext cx="1430842" cy="13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6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5572" y="1546777"/>
            <a:ext cx="1430842" cy="13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6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43844" y="4844946"/>
            <a:ext cx="1430842" cy="13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6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15773" y="5273924"/>
            <a:ext cx="1476601" cy="131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6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76815" y="4187353"/>
            <a:ext cx="1476601" cy="131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6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26222" y="5388446"/>
            <a:ext cx="1476601" cy="131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6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09364" y="2653239"/>
            <a:ext cx="1476601" cy="131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6" descr="C:\Users\lenovo\Desktop\post-ity\post-it-1975179_19207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0136" y="5273923"/>
            <a:ext cx="1476601" cy="131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6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229" y="2902469"/>
            <a:ext cx="1395090" cy="159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6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1404" y="5273924"/>
            <a:ext cx="1395090" cy="159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6" descr="C:\Users\lenovo\Desktop\post-ity\post-it-1975179_1920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0892" y="3898010"/>
            <a:ext cx="1395090" cy="159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6" descr="C:\Users\lenovo\Desktop\post-ity\post-it-1975179_19206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7387" y="3968424"/>
            <a:ext cx="1430842" cy="13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 txBox="1"/>
          <p:nvPr/>
        </p:nvSpPr>
        <p:spPr>
          <a:xfrm>
            <a:off x="2102129" y="2078500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MOTYWUJĄCY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0" name="Google Shape;440;p26"/>
          <p:cNvSpPr txBox="1"/>
          <p:nvPr/>
        </p:nvSpPr>
        <p:spPr>
          <a:xfrm rot="-862721">
            <a:off x="6176195" y="2086859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GLOBALNY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1" name="Google Shape;441;p26"/>
          <p:cNvSpPr txBox="1"/>
          <p:nvPr/>
        </p:nvSpPr>
        <p:spPr>
          <a:xfrm rot="-1338917">
            <a:off x="4807241" y="4461644"/>
            <a:ext cx="12497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NOWOCZESNY</a:t>
            </a:r>
            <a:endParaRPr sz="11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2" name="Google Shape;442;p26"/>
          <p:cNvSpPr txBox="1"/>
          <p:nvPr/>
        </p:nvSpPr>
        <p:spPr>
          <a:xfrm rot="-1146396">
            <a:off x="7820014" y="5407670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LOKALNY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3" name="Google Shape;443;p26"/>
          <p:cNvSpPr txBox="1"/>
          <p:nvPr/>
        </p:nvSpPr>
        <p:spPr>
          <a:xfrm rot="-1226969">
            <a:off x="671519" y="5388329"/>
            <a:ext cx="12497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PRACODAWCY</a:t>
            </a:r>
            <a:endParaRPr sz="11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4" name="Google Shape;444;p26"/>
          <p:cNvSpPr txBox="1"/>
          <p:nvPr/>
        </p:nvSpPr>
        <p:spPr>
          <a:xfrm rot="-1549247">
            <a:off x="3119059" y="5829089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CHAOTYCZNY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5" name="Google Shape;445;p26"/>
          <p:cNvSpPr txBox="1"/>
          <p:nvPr/>
        </p:nvSpPr>
        <p:spPr>
          <a:xfrm rot="-1220056">
            <a:off x="2867077" y="3206702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ELASTYCZNY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6" name="Google Shape;446;p26"/>
          <p:cNvSpPr txBox="1"/>
          <p:nvPr/>
        </p:nvSpPr>
        <p:spPr>
          <a:xfrm rot="269367">
            <a:off x="7840361" y="1703705"/>
            <a:ext cx="12497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WYMAGA MOBILNOŚCI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7" name="Google Shape;447;p26"/>
          <p:cNvSpPr txBox="1"/>
          <p:nvPr/>
        </p:nvSpPr>
        <p:spPr>
          <a:xfrm>
            <a:off x="708228" y="3037136"/>
            <a:ext cx="12497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POTRZEBUJE FACHOWCÓW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8" name="Google Shape;448;p26"/>
          <p:cNvSpPr txBox="1"/>
          <p:nvPr/>
        </p:nvSpPr>
        <p:spPr>
          <a:xfrm rot="486107">
            <a:off x="7700460" y="3291784"/>
            <a:ext cx="141994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BRAK PEWNOŚCI ZATRUDNIENIA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49" name="Google Shape;449;p26"/>
          <p:cNvSpPr txBox="1"/>
          <p:nvPr/>
        </p:nvSpPr>
        <p:spPr>
          <a:xfrm rot="-1446202">
            <a:off x="1943665" y="5764850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ZMIENNY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50" name="Google Shape;450;p26"/>
          <p:cNvSpPr txBox="1"/>
          <p:nvPr/>
        </p:nvSpPr>
        <p:spPr>
          <a:xfrm rot="-1102787">
            <a:off x="4831975" y="3072726"/>
            <a:ext cx="124972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DYNAMICZNY</a:t>
            </a:r>
            <a:endParaRPr sz="1200" b="1" i="0" u="none" strike="noStrike" cap="none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51" name="Google Shape;451;p26"/>
          <p:cNvSpPr txBox="1"/>
          <p:nvPr/>
        </p:nvSpPr>
        <p:spPr>
          <a:xfrm>
            <a:off x="6100913" y="3391791"/>
            <a:ext cx="12497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1" i="0" u="none" strike="noStrike" cap="none">
                <a:solidFill>
                  <a:srgbClr val="00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MIĘDZYNARO-DOWY</a:t>
            </a:r>
            <a:endParaRPr sz="1100" b="1" i="0" u="none" strike="noStrike" cap="none">
              <a:solidFill>
                <a:srgbClr val="00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52" name="Google Shape;452;p26"/>
          <p:cNvSpPr txBox="1"/>
          <p:nvPr/>
        </p:nvSpPr>
        <p:spPr>
          <a:xfrm rot="226558">
            <a:off x="4972891" y="5780347"/>
            <a:ext cx="13195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WYMAGA KWALIFIKACJI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53" name="Google Shape;453;p26"/>
          <p:cNvSpPr txBox="1"/>
          <p:nvPr/>
        </p:nvSpPr>
        <p:spPr>
          <a:xfrm rot="-1148290">
            <a:off x="5987782" y="4762153"/>
            <a:ext cx="12497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WYMAGAJĄCY</a:t>
            </a:r>
            <a:endParaRPr sz="11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54" name="Google Shape;454;p26"/>
          <p:cNvSpPr txBox="1"/>
          <p:nvPr/>
        </p:nvSpPr>
        <p:spPr>
          <a:xfrm rot="-1422418">
            <a:off x="6564539" y="5884128"/>
            <a:ext cx="124972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AGRESYWNY</a:t>
            </a:r>
            <a:endParaRPr sz="11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55" name="Google Shape;455;p26"/>
          <p:cNvSpPr txBox="1"/>
          <p:nvPr/>
        </p:nvSpPr>
        <p:spPr>
          <a:xfrm>
            <a:off x="1615773" y="4120620"/>
            <a:ext cx="12497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Bookman Old Style"/>
                <a:cs typeface="Calibri" panose="020F0502020204030204" pitchFamily="34" charset="0"/>
                <a:sym typeface="Bookman Old Style"/>
              </a:rPr>
              <a:t>ODEJŚCIE OD MODELU JEDEN ZAWÓD NA CAŁE ŻYCIE</a:t>
            </a:r>
            <a:endParaRPr sz="12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Bookman Old Style"/>
              <a:cs typeface="Calibri" panose="020F0502020204030204" pitchFamily="34" charset="0"/>
              <a:sym typeface="Bookman Old Style"/>
            </a:endParaRPr>
          </a:p>
        </p:txBody>
      </p:sp>
      <p:sp>
        <p:nvSpPr>
          <p:cNvPr id="456" name="Google Shape;456;p26"/>
          <p:cNvSpPr txBox="1"/>
          <p:nvPr/>
        </p:nvSpPr>
        <p:spPr>
          <a:xfrm>
            <a:off x="1359701" y="726183"/>
            <a:ext cx="68995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chitects Daughter"/>
                <a:cs typeface="Calibri" panose="020F0502020204030204" pitchFamily="34" charset="0"/>
                <a:sym typeface="Architects Daughter"/>
              </a:rPr>
              <a:t>Jaki jest współczesny rynek pracy?</a:t>
            </a:r>
            <a:endParaRPr sz="24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chitects Daughter"/>
              <a:cs typeface="Calibri" panose="020F0502020204030204" pitchFamily="34" charset="0"/>
              <a:sym typeface="Architects Daughter"/>
            </a:endParaRPr>
          </a:p>
        </p:txBody>
      </p:sp>
      <p:sp>
        <p:nvSpPr>
          <p:cNvPr id="457" name="Google Shape;457;p26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737" y="863570"/>
            <a:ext cx="8925126" cy="5829359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7"/>
          <p:cNvSpPr/>
          <p:nvPr/>
        </p:nvSpPr>
        <p:spPr>
          <a:xfrm>
            <a:off x="599618" y="324900"/>
            <a:ext cx="88145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mbria"/>
                <a:cs typeface="Calibri" panose="020F0502020204030204" pitchFamily="34" charset="0"/>
                <a:sym typeface="Cambria"/>
              </a:rPr>
              <a:t>WSPÓŁCZESNY RYNEK PRACY… </a:t>
            </a:r>
            <a:endParaRPr sz="1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6" name="Google Shape;466;p27"/>
          <p:cNvSpPr/>
          <p:nvPr/>
        </p:nvSpPr>
        <p:spPr>
          <a:xfrm>
            <a:off x="4044686" y="3849301"/>
            <a:ext cx="2562300" cy="9159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4"/>
              <a:buFont typeface="Arial"/>
              <a:buNone/>
            </a:pPr>
            <a:r>
              <a:rPr lang="pl-PL" sz="319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Człowiek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7"/>
          <p:cNvSpPr/>
          <p:nvPr/>
        </p:nvSpPr>
        <p:spPr>
          <a:xfrm>
            <a:off x="6536612" y="1211859"/>
            <a:ext cx="2962800" cy="9159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4"/>
              <a:buFont typeface="Arial"/>
              <a:buNone/>
            </a:pPr>
            <a:r>
              <a:rPr lang="pl-PL" sz="319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Rynek pracy</a:t>
            </a:r>
            <a:endParaRPr sz="3194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7"/>
          <p:cNvSpPr/>
          <p:nvPr/>
        </p:nvSpPr>
        <p:spPr>
          <a:xfrm>
            <a:off x="209847" y="1271755"/>
            <a:ext cx="2562300" cy="915900"/>
          </a:xfrm>
          <a:prstGeom prst="rect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94"/>
              <a:buFont typeface="Arial"/>
              <a:buNone/>
            </a:pPr>
            <a:r>
              <a:rPr lang="pl-PL" sz="3194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Świat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7"/>
          <p:cNvSpPr/>
          <p:nvPr/>
        </p:nvSpPr>
        <p:spPr>
          <a:xfrm>
            <a:off x="599664" y="2112434"/>
            <a:ext cx="4026900" cy="82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lang="pl-PL" sz="2396" b="0" i="0" u="none" strike="noStrike" cap="none" dirty="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Zmiany gospodarcze, technologiczne, globalizacja </a:t>
            </a:r>
            <a:endParaRPr sz="1400" b="0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7"/>
          <p:cNvSpPr/>
          <p:nvPr/>
        </p:nvSpPr>
        <p:spPr>
          <a:xfrm>
            <a:off x="5072300" y="2293575"/>
            <a:ext cx="4341900" cy="13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lang="pl-PL" sz="239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396" b="0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Zmieniające się otoczenie, zawody, kwalifikacje, mobilność</a:t>
            </a:r>
            <a:endParaRPr sz="897" b="0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7"/>
          <p:cNvSpPr/>
          <p:nvPr/>
        </p:nvSpPr>
        <p:spPr>
          <a:xfrm>
            <a:off x="2253521" y="4619205"/>
            <a:ext cx="6260100" cy="46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6"/>
              <a:buFont typeface="Arial"/>
              <a:buNone/>
            </a:pPr>
            <a:r>
              <a:rPr lang="pl-PL" sz="2396" b="0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Zmieniające się kompetencje i wymagania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7"/>
          <p:cNvSpPr/>
          <p:nvPr/>
        </p:nvSpPr>
        <p:spPr>
          <a:xfrm>
            <a:off x="2778821" y="5375312"/>
            <a:ext cx="5430000" cy="7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UCZENIE SIĘ PRZEZ CAŁE ŻYCIE  </a:t>
            </a:r>
            <a:endParaRPr sz="2400" b="1" i="0" u="none" strike="noStrike" cap="none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7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7"/>
          <p:cNvSpPr txBox="1"/>
          <p:nvPr/>
        </p:nvSpPr>
        <p:spPr>
          <a:xfrm>
            <a:off x="489114" y="6596424"/>
            <a:ext cx="66222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975" tIns="115975" rIns="115975" bIns="1159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dirty="0" err="1"/>
              <a:t>Źródło:https</a:t>
            </a:r>
            <a:r>
              <a:rPr lang="pl-PL" sz="1100" dirty="0"/>
              <a:t>://pixabay.com/</a:t>
            </a:r>
            <a:r>
              <a:rPr lang="pl-PL" sz="1100" dirty="0" err="1"/>
              <a:t>pl</a:t>
            </a:r>
            <a:r>
              <a:rPr lang="pl-PL" sz="1100" dirty="0"/>
              <a:t>/</a:t>
            </a:r>
            <a:r>
              <a:rPr lang="pl-PL" sz="1100" dirty="0" err="1"/>
              <a:t>photos</a:t>
            </a:r>
            <a:r>
              <a:rPr lang="pl-PL" sz="1100" dirty="0"/>
              <a:t>/lokomotywa-poci%c4%85g-szybki-ruch-4666959/</a:t>
            </a:r>
            <a:endParaRPr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"/>
          <p:cNvSpPr txBox="1"/>
          <p:nvPr/>
        </p:nvSpPr>
        <p:spPr>
          <a:xfrm>
            <a:off x="357256" y="3886532"/>
            <a:ext cx="6031512" cy="94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4D8"/>
              </a:buClr>
              <a:buSzPts val="2800"/>
              <a:buFont typeface="Calibri"/>
              <a:buNone/>
            </a:pPr>
            <a:r>
              <a:rPr lang="pl-P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Zintegrowany System Kwalifikacji (ZSK) po 5 latach od wejścia w życie ustawy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671" y="1671144"/>
            <a:ext cx="9036170" cy="3661287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28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8"/>
          <p:cNvSpPr txBox="1"/>
          <p:nvPr/>
        </p:nvSpPr>
        <p:spPr>
          <a:xfrm>
            <a:off x="533025" y="544005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>
                <a:solidFill>
                  <a:schemeClr val="dk1"/>
                </a:solidFill>
              </a:rPr>
              <a:t>Źródło: </a:t>
            </a:r>
            <a:r>
              <a:rPr lang="pl-PL" sz="900" u="sng">
                <a:solidFill>
                  <a:schemeClr val="hlink"/>
                </a:solidFill>
                <a:hlinkClick r:id="rId4"/>
              </a:rPr>
              <a:t>https://pl.pinterest.com/pin/515380751106465439/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501" y="1161228"/>
            <a:ext cx="7716982" cy="279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63" y="3951889"/>
            <a:ext cx="3629892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9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 txBox="1"/>
          <p:nvPr/>
        </p:nvSpPr>
        <p:spPr>
          <a:xfrm>
            <a:off x="1062500" y="6728825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>
                <a:solidFill>
                  <a:schemeClr val="dk1"/>
                </a:solidFill>
              </a:rPr>
              <a:t>Źródło: </a:t>
            </a:r>
            <a:r>
              <a:rPr lang="pl-PL" sz="900" u="sng">
                <a:solidFill>
                  <a:schemeClr val="hlink"/>
                </a:solidFill>
                <a:hlinkClick r:id="rId5"/>
              </a:rPr>
              <a:t>https://pl.pinterest.com/pin/515380751106465439/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501" y="1161227"/>
            <a:ext cx="8049968" cy="55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0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0"/>
          <p:cNvSpPr txBox="1"/>
          <p:nvPr/>
        </p:nvSpPr>
        <p:spPr>
          <a:xfrm>
            <a:off x="1062501" y="6728832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Źródło: </a:t>
            </a:r>
            <a:r>
              <a:rPr lang="pl-PL" sz="900" u="sng">
                <a:solidFill>
                  <a:schemeClr val="hlink"/>
                </a:solidFill>
                <a:latin typeface="+mj-lt"/>
                <a:cs typeface="Calibri" panose="020F0502020204030204" pitchFamily="34" charset="0"/>
                <a:hlinkClick r:id="rId4"/>
              </a:rPr>
              <a:t>https://pl.pinterest.com/pin/515380751106465439/</a:t>
            </a:r>
            <a:endParaRPr sz="900">
              <a:solidFill>
                <a:schemeClr val="dk1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"/>
          <p:cNvSpPr txBox="1"/>
          <p:nvPr/>
        </p:nvSpPr>
        <p:spPr>
          <a:xfrm>
            <a:off x="2190500" y="6407900"/>
            <a:ext cx="853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"/>
          <p:cNvSpPr txBox="1"/>
          <p:nvPr/>
        </p:nvSpPr>
        <p:spPr>
          <a:xfrm>
            <a:off x="554725" y="7243575"/>
            <a:ext cx="1016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dirty="0" err="1"/>
              <a:t>Źródło:https</a:t>
            </a:r>
            <a:r>
              <a:rPr lang="pl-PL" sz="1000" dirty="0"/>
              <a:t>://pixabay.com/</a:t>
            </a:r>
            <a:r>
              <a:rPr lang="pl-PL" sz="1000" dirty="0" err="1"/>
              <a:t>pl</a:t>
            </a:r>
            <a:r>
              <a:rPr lang="pl-PL" sz="1000" dirty="0"/>
              <a:t>/</a:t>
            </a:r>
            <a:r>
              <a:rPr lang="pl-PL" sz="1000" dirty="0" err="1"/>
              <a:t>photos</a:t>
            </a:r>
            <a:r>
              <a:rPr lang="pl-PL" sz="1000" dirty="0"/>
              <a:t>/scrabble-gra-planszowa-zabawa-4370349/</a:t>
            </a:r>
            <a:endParaRPr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0F8088-617D-453B-0808-6E95BABB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…lat temu</a:t>
            </a:r>
          </a:p>
        </p:txBody>
      </p:sp>
      <p:cxnSp>
        <p:nvCxnSpPr>
          <p:cNvPr id="4" name="Google Shape;241;p4">
            <a:extLst>
              <a:ext uri="{FF2B5EF4-FFF2-40B4-BE49-F238E27FC236}">
                <a16:creationId xmlns:a16="http://schemas.microsoft.com/office/drawing/2014/main" id="{4BA36C58-D836-5B51-7995-F5515F33CE1D}"/>
              </a:ext>
            </a:extLst>
          </p:cNvPr>
          <p:cNvCxnSpPr/>
          <p:nvPr/>
        </p:nvCxnSpPr>
        <p:spPr>
          <a:xfrm>
            <a:off x="287994" y="4085304"/>
            <a:ext cx="101169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42;p4">
            <a:extLst>
              <a:ext uri="{FF2B5EF4-FFF2-40B4-BE49-F238E27FC236}">
                <a16:creationId xmlns:a16="http://schemas.microsoft.com/office/drawing/2014/main" id="{94CDC96C-5AD9-6AD2-70EF-A6EA32E7E0F0}"/>
              </a:ext>
            </a:extLst>
          </p:cNvPr>
          <p:cNvSpPr/>
          <p:nvPr/>
        </p:nvSpPr>
        <p:spPr>
          <a:xfrm>
            <a:off x="669183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 mln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3;p4">
            <a:extLst>
              <a:ext uri="{FF2B5EF4-FFF2-40B4-BE49-F238E27FC236}">
                <a16:creationId xmlns:a16="http://schemas.microsoft.com/office/drawing/2014/main" id="{22B9B854-2E89-2D7F-0B66-2E301CDE7083}"/>
              </a:ext>
            </a:extLst>
          </p:cNvPr>
          <p:cNvSpPr/>
          <p:nvPr/>
        </p:nvSpPr>
        <p:spPr>
          <a:xfrm>
            <a:off x="2228820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4;p4">
            <a:extLst>
              <a:ext uri="{FF2B5EF4-FFF2-40B4-BE49-F238E27FC236}">
                <a16:creationId xmlns:a16="http://schemas.microsoft.com/office/drawing/2014/main" id="{9F1E952D-AB20-06D4-6322-26F61CFD7772}"/>
              </a:ext>
            </a:extLst>
          </p:cNvPr>
          <p:cNvSpPr/>
          <p:nvPr/>
        </p:nvSpPr>
        <p:spPr>
          <a:xfrm>
            <a:off x="3784585" y="35684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4">
            <a:extLst>
              <a:ext uri="{FF2B5EF4-FFF2-40B4-BE49-F238E27FC236}">
                <a16:creationId xmlns:a16="http://schemas.microsoft.com/office/drawing/2014/main" id="{A14C765A-26BE-509F-B692-88471824B6F2}"/>
              </a:ext>
            </a:extLst>
          </p:cNvPr>
          <p:cNvSpPr/>
          <p:nvPr/>
        </p:nvSpPr>
        <p:spPr>
          <a:xfrm>
            <a:off x="5381545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4">
            <a:extLst>
              <a:ext uri="{FF2B5EF4-FFF2-40B4-BE49-F238E27FC236}">
                <a16:creationId xmlns:a16="http://schemas.microsoft.com/office/drawing/2014/main" id="{9041BD3C-2289-8141-AE01-55AABFAF84B2}"/>
              </a:ext>
            </a:extLst>
          </p:cNvPr>
          <p:cNvSpPr/>
          <p:nvPr/>
        </p:nvSpPr>
        <p:spPr>
          <a:xfrm>
            <a:off x="6978505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4">
            <a:extLst>
              <a:ext uri="{FF2B5EF4-FFF2-40B4-BE49-F238E27FC236}">
                <a16:creationId xmlns:a16="http://schemas.microsoft.com/office/drawing/2014/main" id="{D1B6D5EC-DB30-5D69-E02A-D1E80E2137B7}"/>
              </a:ext>
            </a:extLst>
          </p:cNvPr>
          <p:cNvSpPr/>
          <p:nvPr/>
        </p:nvSpPr>
        <p:spPr>
          <a:xfrm>
            <a:off x="8527580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9;p4">
            <a:extLst>
              <a:ext uri="{FF2B5EF4-FFF2-40B4-BE49-F238E27FC236}">
                <a16:creationId xmlns:a16="http://schemas.microsoft.com/office/drawing/2014/main" id="{F2D25460-3368-65DC-4669-D7201F671973}"/>
              </a:ext>
            </a:extLst>
          </p:cNvPr>
          <p:cNvSpPr/>
          <p:nvPr/>
        </p:nvSpPr>
        <p:spPr>
          <a:xfrm>
            <a:off x="287994" y="5291076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NARZĘDZIOWIEC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9EE91E1-86E2-E735-BBFB-097AD8048FC8}"/>
              </a:ext>
            </a:extLst>
          </p:cNvPr>
          <p:cNvCxnSpPr>
            <a:cxnSpLocks/>
          </p:cNvCxnSpPr>
          <p:nvPr/>
        </p:nvCxnSpPr>
        <p:spPr>
          <a:xfrm>
            <a:off x="1205494" y="4703832"/>
            <a:ext cx="11250" cy="53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4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0F8088-617D-453B-0808-6E95BABB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…lat temu</a:t>
            </a:r>
          </a:p>
        </p:txBody>
      </p:sp>
      <p:cxnSp>
        <p:nvCxnSpPr>
          <p:cNvPr id="4" name="Google Shape;241;p4">
            <a:extLst>
              <a:ext uri="{FF2B5EF4-FFF2-40B4-BE49-F238E27FC236}">
                <a16:creationId xmlns:a16="http://schemas.microsoft.com/office/drawing/2014/main" id="{4BA36C58-D836-5B51-7995-F5515F33CE1D}"/>
              </a:ext>
            </a:extLst>
          </p:cNvPr>
          <p:cNvCxnSpPr/>
          <p:nvPr/>
        </p:nvCxnSpPr>
        <p:spPr>
          <a:xfrm>
            <a:off x="287994" y="4085304"/>
            <a:ext cx="101169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42;p4">
            <a:extLst>
              <a:ext uri="{FF2B5EF4-FFF2-40B4-BE49-F238E27FC236}">
                <a16:creationId xmlns:a16="http://schemas.microsoft.com/office/drawing/2014/main" id="{94CDC96C-5AD9-6AD2-70EF-A6EA32E7E0F0}"/>
              </a:ext>
            </a:extLst>
          </p:cNvPr>
          <p:cNvSpPr/>
          <p:nvPr/>
        </p:nvSpPr>
        <p:spPr>
          <a:xfrm>
            <a:off x="669183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 mln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3;p4">
            <a:extLst>
              <a:ext uri="{FF2B5EF4-FFF2-40B4-BE49-F238E27FC236}">
                <a16:creationId xmlns:a16="http://schemas.microsoft.com/office/drawing/2014/main" id="{22B9B854-2E89-2D7F-0B66-2E301CDE7083}"/>
              </a:ext>
            </a:extLst>
          </p:cNvPr>
          <p:cNvSpPr/>
          <p:nvPr/>
        </p:nvSpPr>
        <p:spPr>
          <a:xfrm>
            <a:off x="2228820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4;p4">
            <a:extLst>
              <a:ext uri="{FF2B5EF4-FFF2-40B4-BE49-F238E27FC236}">
                <a16:creationId xmlns:a16="http://schemas.microsoft.com/office/drawing/2014/main" id="{9F1E952D-AB20-06D4-6322-26F61CFD7772}"/>
              </a:ext>
            </a:extLst>
          </p:cNvPr>
          <p:cNvSpPr/>
          <p:nvPr/>
        </p:nvSpPr>
        <p:spPr>
          <a:xfrm>
            <a:off x="3784585" y="35684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4">
            <a:extLst>
              <a:ext uri="{FF2B5EF4-FFF2-40B4-BE49-F238E27FC236}">
                <a16:creationId xmlns:a16="http://schemas.microsoft.com/office/drawing/2014/main" id="{A14C765A-26BE-509F-B692-88471824B6F2}"/>
              </a:ext>
            </a:extLst>
          </p:cNvPr>
          <p:cNvSpPr/>
          <p:nvPr/>
        </p:nvSpPr>
        <p:spPr>
          <a:xfrm>
            <a:off x="5381545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4">
            <a:extLst>
              <a:ext uri="{FF2B5EF4-FFF2-40B4-BE49-F238E27FC236}">
                <a16:creationId xmlns:a16="http://schemas.microsoft.com/office/drawing/2014/main" id="{9041BD3C-2289-8141-AE01-55AABFAF84B2}"/>
              </a:ext>
            </a:extLst>
          </p:cNvPr>
          <p:cNvSpPr/>
          <p:nvPr/>
        </p:nvSpPr>
        <p:spPr>
          <a:xfrm>
            <a:off x="6978505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4">
            <a:extLst>
              <a:ext uri="{FF2B5EF4-FFF2-40B4-BE49-F238E27FC236}">
                <a16:creationId xmlns:a16="http://schemas.microsoft.com/office/drawing/2014/main" id="{D1B6D5EC-DB30-5D69-E02A-D1E80E2137B7}"/>
              </a:ext>
            </a:extLst>
          </p:cNvPr>
          <p:cNvSpPr/>
          <p:nvPr/>
        </p:nvSpPr>
        <p:spPr>
          <a:xfrm>
            <a:off x="8527580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9;p4">
            <a:extLst>
              <a:ext uri="{FF2B5EF4-FFF2-40B4-BE49-F238E27FC236}">
                <a16:creationId xmlns:a16="http://schemas.microsoft.com/office/drawing/2014/main" id="{F2D25460-3368-65DC-4669-D7201F671973}"/>
              </a:ext>
            </a:extLst>
          </p:cNvPr>
          <p:cNvSpPr/>
          <p:nvPr/>
        </p:nvSpPr>
        <p:spPr>
          <a:xfrm>
            <a:off x="287994" y="5291076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NARZĘDZIOWIEC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9EE91E1-86E2-E735-BBFB-097AD8048FC8}"/>
              </a:ext>
            </a:extLst>
          </p:cNvPr>
          <p:cNvCxnSpPr>
            <a:cxnSpLocks/>
          </p:cNvCxnSpPr>
          <p:nvPr/>
        </p:nvCxnSpPr>
        <p:spPr>
          <a:xfrm>
            <a:off x="1205494" y="4703832"/>
            <a:ext cx="11250" cy="53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314A7BFE-C25D-4B0D-5166-E3623C02536C}"/>
              </a:ext>
            </a:extLst>
          </p:cNvPr>
          <p:cNvCxnSpPr>
            <a:cxnSpLocks/>
          </p:cNvCxnSpPr>
          <p:nvPr/>
        </p:nvCxnSpPr>
        <p:spPr>
          <a:xfrm>
            <a:off x="2757570" y="2987008"/>
            <a:ext cx="11250" cy="53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49;p4">
            <a:extLst>
              <a:ext uri="{FF2B5EF4-FFF2-40B4-BE49-F238E27FC236}">
                <a16:creationId xmlns:a16="http://schemas.microsoft.com/office/drawing/2014/main" id="{743CD94B-92EF-DE88-DD70-E4836461039C}"/>
              </a:ext>
            </a:extLst>
          </p:cNvPr>
          <p:cNvSpPr/>
          <p:nvPr/>
        </p:nvSpPr>
        <p:spPr>
          <a:xfrm>
            <a:off x="1750320" y="2050653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OPOWIADACZ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25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0F8088-617D-453B-0808-6E95BABB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…lat temu</a:t>
            </a:r>
          </a:p>
        </p:txBody>
      </p:sp>
      <p:cxnSp>
        <p:nvCxnSpPr>
          <p:cNvPr id="4" name="Google Shape;241;p4">
            <a:extLst>
              <a:ext uri="{FF2B5EF4-FFF2-40B4-BE49-F238E27FC236}">
                <a16:creationId xmlns:a16="http://schemas.microsoft.com/office/drawing/2014/main" id="{4BA36C58-D836-5B51-7995-F5515F33CE1D}"/>
              </a:ext>
            </a:extLst>
          </p:cNvPr>
          <p:cNvCxnSpPr/>
          <p:nvPr/>
        </p:nvCxnSpPr>
        <p:spPr>
          <a:xfrm>
            <a:off x="287994" y="4085304"/>
            <a:ext cx="101169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42;p4">
            <a:extLst>
              <a:ext uri="{FF2B5EF4-FFF2-40B4-BE49-F238E27FC236}">
                <a16:creationId xmlns:a16="http://schemas.microsoft.com/office/drawing/2014/main" id="{94CDC96C-5AD9-6AD2-70EF-A6EA32E7E0F0}"/>
              </a:ext>
            </a:extLst>
          </p:cNvPr>
          <p:cNvSpPr/>
          <p:nvPr/>
        </p:nvSpPr>
        <p:spPr>
          <a:xfrm>
            <a:off x="669183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 mln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3;p4">
            <a:extLst>
              <a:ext uri="{FF2B5EF4-FFF2-40B4-BE49-F238E27FC236}">
                <a16:creationId xmlns:a16="http://schemas.microsoft.com/office/drawing/2014/main" id="{22B9B854-2E89-2D7F-0B66-2E301CDE7083}"/>
              </a:ext>
            </a:extLst>
          </p:cNvPr>
          <p:cNvSpPr/>
          <p:nvPr/>
        </p:nvSpPr>
        <p:spPr>
          <a:xfrm>
            <a:off x="2228820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4;p4">
            <a:extLst>
              <a:ext uri="{FF2B5EF4-FFF2-40B4-BE49-F238E27FC236}">
                <a16:creationId xmlns:a16="http://schemas.microsoft.com/office/drawing/2014/main" id="{9F1E952D-AB20-06D4-6322-26F61CFD7772}"/>
              </a:ext>
            </a:extLst>
          </p:cNvPr>
          <p:cNvSpPr/>
          <p:nvPr/>
        </p:nvSpPr>
        <p:spPr>
          <a:xfrm>
            <a:off x="3784585" y="35684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67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4">
            <a:extLst>
              <a:ext uri="{FF2B5EF4-FFF2-40B4-BE49-F238E27FC236}">
                <a16:creationId xmlns:a16="http://schemas.microsoft.com/office/drawing/2014/main" id="{A14C765A-26BE-509F-B692-88471824B6F2}"/>
              </a:ext>
            </a:extLst>
          </p:cNvPr>
          <p:cNvSpPr/>
          <p:nvPr/>
        </p:nvSpPr>
        <p:spPr>
          <a:xfrm>
            <a:off x="5381545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4">
            <a:extLst>
              <a:ext uri="{FF2B5EF4-FFF2-40B4-BE49-F238E27FC236}">
                <a16:creationId xmlns:a16="http://schemas.microsoft.com/office/drawing/2014/main" id="{9041BD3C-2289-8141-AE01-55AABFAF84B2}"/>
              </a:ext>
            </a:extLst>
          </p:cNvPr>
          <p:cNvSpPr/>
          <p:nvPr/>
        </p:nvSpPr>
        <p:spPr>
          <a:xfrm>
            <a:off x="6978505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4">
            <a:extLst>
              <a:ext uri="{FF2B5EF4-FFF2-40B4-BE49-F238E27FC236}">
                <a16:creationId xmlns:a16="http://schemas.microsoft.com/office/drawing/2014/main" id="{D1B6D5EC-DB30-5D69-E02A-D1E80E2137B7}"/>
              </a:ext>
            </a:extLst>
          </p:cNvPr>
          <p:cNvSpPr/>
          <p:nvPr/>
        </p:nvSpPr>
        <p:spPr>
          <a:xfrm>
            <a:off x="8527580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9;p4">
            <a:extLst>
              <a:ext uri="{FF2B5EF4-FFF2-40B4-BE49-F238E27FC236}">
                <a16:creationId xmlns:a16="http://schemas.microsoft.com/office/drawing/2014/main" id="{F2D25460-3368-65DC-4669-D7201F671973}"/>
              </a:ext>
            </a:extLst>
          </p:cNvPr>
          <p:cNvSpPr/>
          <p:nvPr/>
        </p:nvSpPr>
        <p:spPr>
          <a:xfrm>
            <a:off x="287994" y="5291076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NARZĘDZIOWIEC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9EE91E1-86E2-E735-BBFB-097AD8048FC8}"/>
              </a:ext>
            </a:extLst>
          </p:cNvPr>
          <p:cNvCxnSpPr>
            <a:cxnSpLocks/>
          </p:cNvCxnSpPr>
          <p:nvPr/>
        </p:nvCxnSpPr>
        <p:spPr>
          <a:xfrm>
            <a:off x="1205494" y="4703832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314A7BFE-C25D-4B0D-5166-E3623C02536C}"/>
              </a:ext>
            </a:extLst>
          </p:cNvPr>
          <p:cNvCxnSpPr>
            <a:cxnSpLocks/>
          </p:cNvCxnSpPr>
          <p:nvPr/>
        </p:nvCxnSpPr>
        <p:spPr>
          <a:xfrm>
            <a:off x="2757570" y="2976249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49;p4">
            <a:extLst>
              <a:ext uri="{FF2B5EF4-FFF2-40B4-BE49-F238E27FC236}">
                <a16:creationId xmlns:a16="http://schemas.microsoft.com/office/drawing/2014/main" id="{743CD94B-92EF-DE88-DD70-E4836461039C}"/>
              </a:ext>
            </a:extLst>
          </p:cNvPr>
          <p:cNvSpPr/>
          <p:nvPr/>
        </p:nvSpPr>
        <p:spPr>
          <a:xfrm>
            <a:off x="1750320" y="2050653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OPOWIADACZ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DBA506E9-1F2A-CA1C-644F-ED64E7FB070C}"/>
              </a:ext>
            </a:extLst>
          </p:cNvPr>
          <p:cNvCxnSpPr>
            <a:cxnSpLocks/>
          </p:cNvCxnSpPr>
          <p:nvPr/>
        </p:nvCxnSpPr>
        <p:spPr>
          <a:xfrm>
            <a:off x="4305489" y="4643576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49;p4">
            <a:extLst>
              <a:ext uri="{FF2B5EF4-FFF2-40B4-BE49-F238E27FC236}">
                <a16:creationId xmlns:a16="http://schemas.microsoft.com/office/drawing/2014/main" id="{881AF81B-D389-803B-86C4-98DBCCF25E27}"/>
              </a:ext>
            </a:extLst>
          </p:cNvPr>
          <p:cNvSpPr/>
          <p:nvPr/>
        </p:nvSpPr>
        <p:spPr>
          <a:xfrm>
            <a:off x="3286989" y="5261599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ARTYSTA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53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0F8088-617D-453B-0808-6E95BABB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…lat temu</a:t>
            </a:r>
          </a:p>
        </p:txBody>
      </p:sp>
      <p:cxnSp>
        <p:nvCxnSpPr>
          <p:cNvPr id="4" name="Google Shape;241;p4">
            <a:extLst>
              <a:ext uri="{FF2B5EF4-FFF2-40B4-BE49-F238E27FC236}">
                <a16:creationId xmlns:a16="http://schemas.microsoft.com/office/drawing/2014/main" id="{4BA36C58-D836-5B51-7995-F5515F33CE1D}"/>
              </a:ext>
            </a:extLst>
          </p:cNvPr>
          <p:cNvCxnSpPr/>
          <p:nvPr/>
        </p:nvCxnSpPr>
        <p:spPr>
          <a:xfrm>
            <a:off x="287994" y="4085304"/>
            <a:ext cx="101169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42;p4">
            <a:extLst>
              <a:ext uri="{FF2B5EF4-FFF2-40B4-BE49-F238E27FC236}">
                <a16:creationId xmlns:a16="http://schemas.microsoft.com/office/drawing/2014/main" id="{94CDC96C-5AD9-6AD2-70EF-A6EA32E7E0F0}"/>
              </a:ext>
            </a:extLst>
          </p:cNvPr>
          <p:cNvSpPr/>
          <p:nvPr/>
        </p:nvSpPr>
        <p:spPr>
          <a:xfrm>
            <a:off x="669183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 mln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3;p4">
            <a:extLst>
              <a:ext uri="{FF2B5EF4-FFF2-40B4-BE49-F238E27FC236}">
                <a16:creationId xmlns:a16="http://schemas.microsoft.com/office/drawing/2014/main" id="{22B9B854-2E89-2D7F-0B66-2E301CDE7083}"/>
              </a:ext>
            </a:extLst>
          </p:cNvPr>
          <p:cNvSpPr/>
          <p:nvPr/>
        </p:nvSpPr>
        <p:spPr>
          <a:xfrm>
            <a:off x="2228820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4;p4">
            <a:extLst>
              <a:ext uri="{FF2B5EF4-FFF2-40B4-BE49-F238E27FC236}">
                <a16:creationId xmlns:a16="http://schemas.microsoft.com/office/drawing/2014/main" id="{9F1E952D-AB20-06D4-6322-26F61CFD7772}"/>
              </a:ext>
            </a:extLst>
          </p:cNvPr>
          <p:cNvSpPr/>
          <p:nvPr/>
        </p:nvSpPr>
        <p:spPr>
          <a:xfrm>
            <a:off x="3784585" y="35684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67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4">
            <a:extLst>
              <a:ext uri="{FF2B5EF4-FFF2-40B4-BE49-F238E27FC236}">
                <a16:creationId xmlns:a16="http://schemas.microsoft.com/office/drawing/2014/main" id="{A14C765A-26BE-509F-B692-88471824B6F2}"/>
              </a:ext>
            </a:extLst>
          </p:cNvPr>
          <p:cNvSpPr/>
          <p:nvPr/>
        </p:nvSpPr>
        <p:spPr>
          <a:xfrm>
            <a:off x="5381545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4">
            <a:extLst>
              <a:ext uri="{FF2B5EF4-FFF2-40B4-BE49-F238E27FC236}">
                <a16:creationId xmlns:a16="http://schemas.microsoft.com/office/drawing/2014/main" id="{9041BD3C-2289-8141-AE01-55AABFAF84B2}"/>
              </a:ext>
            </a:extLst>
          </p:cNvPr>
          <p:cNvSpPr/>
          <p:nvPr/>
        </p:nvSpPr>
        <p:spPr>
          <a:xfrm>
            <a:off x="6978505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4">
            <a:extLst>
              <a:ext uri="{FF2B5EF4-FFF2-40B4-BE49-F238E27FC236}">
                <a16:creationId xmlns:a16="http://schemas.microsoft.com/office/drawing/2014/main" id="{D1B6D5EC-DB30-5D69-E02A-D1E80E2137B7}"/>
              </a:ext>
            </a:extLst>
          </p:cNvPr>
          <p:cNvSpPr/>
          <p:nvPr/>
        </p:nvSpPr>
        <p:spPr>
          <a:xfrm>
            <a:off x="8527580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9;p4">
            <a:extLst>
              <a:ext uri="{FF2B5EF4-FFF2-40B4-BE49-F238E27FC236}">
                <a16:creationId xmlns:a16="http://schemas.microsoft.com/office/drawing/2014/main" id="{F2D25460-3368-65DC-4669-D7201F671973}"/>
              </a:ext>
            </a:extLst>
          </p:cNvPr>
          <p:cNvSpPr/>
          <p:nvPr/>
        </p:nvSpPr>
        <p:spPr>
          <a:xfrm>
            <a:off x="287994" y="5291076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NARZĘDZIOWIEC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9EE91E1-86E2-E735-BBFB-097AD8048FC8}"/>
              </a:ext>
            </a:extLst>
          </p:cNvPr>
          <p:cNvCxnSpPr>
            <a:cxnSpLocks/>
          </p:cNvCxnSpPr>
          <p:nvPr/>
        </p:nvCxnSpPr>
        <p:spPr>
          <a:xfrm>
            <a:off x="1205494" y="4703832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314A7BFE-C25D-4B0D-5166-E3623C02536C}"/>
              </a:ext>
            </a:extLst>
          </p:cNvPr>
          <p:cNvCxnSpPr>
            <a:cxnSpLocks/>
          </p:cNvCxnSpPr>
          <p:nvPr/>
        </p:nvCxnSpPr>
        <p:spPr>
          <a:xfrm>
            <a:off x="2757570" y="2976249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49;p4">
            <a:extLst>
              <a:ext uri="{FF2B5EF4-FFF2-40B4-BE49-F238E27FC236}">
                <a16:creationId xmlns:a16="http://schemas.microsoft.com/office/drawing/2014/main" id="{743CD94B-92EF-DE88-DD70-E4836461039C}"/>
              </a:ext>
            </a:extLst>
          </p:cNvPr>
          <p:cNvSpPr/>
          <p:nvPr/>
        </p:nvSpPr>
        <p:spPr>
          <a:xfrm>
            <a:off x="1750320" y="2050653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OPOWIADACZ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DBA506E9-1F2A-CA1C-644F-ED64E7FB070C}"/>
              </a:ext>
            </a:extLst>
          </p:cNvPr>
          <p:cNvCxnSpPr>
            <a:cxnSpLocks/>
          </p:cNvCxnSpPr>
          <p:nvPr/>
        </p:nvCxnSpPr>
        <p:spPr>
          <a:xfrm>
            <a:off x="4305489" y="4643576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49;p4">
            <a:extLst>
              <a:ext uri="{FF2B5EF4-FFF2-40B4-BE49-F238E27FC236}">
                <a16:creationId xmlns:a16="http://schemas.microsoft.com/office/drawing/2014/main" id="{881AF81B-D389-803B-86C4-98DBCCF25E27}"/>
              </a:ext>
            </a:extLst>
          </p:cNvPr>
          <p:cNvSpPr/>
          <p:nvPr/>
        </p:nvSpPr>
        <p:spPr>
          <a:xfrm>
            <a:off x="3286989" y="5261599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ARTYSTA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DA6985C-DEA8-CFAB-E814-1E25FACD7BD4}"/>
              </a:ext>
            </a:extLst>
          </p:cNvPr>
          <p:cNvCxnSpPr>
            <a:cxnSpLocks/>
          </p:cNvCxnSpPr>
          <p:nvPr/>
        </p:nvCxnSpPr>
        <p:spPr>
          <a:xfrm>
            <a:off x="5900596" y="2945553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49;p4">
            <a:extLst>
              <a:ext uri="{FF2B5EF4-FFF2-40B4-BE49-F238E27FC236}">
                <a16:creationId xmlns:a16="http://schemas.microsoft.com/office/drawing/2014/main" id="{E513A140-73FD-1AFA-AC73-2E661678FC50}"/>
              </a:ext>
            </a:extLst>
          </p:cNvPr>
          <p:cNvSpPr/>
          <p:nvPr/>
        </p:nvSpPr>
        <p:spPr>
          <a:xfrm>
            <a:off x="4903045" y="2029642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BUDOWNICZY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2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F0F8088-617D-453B-0808-6E95BABB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…lat temu</a:t>
            </a:r>
          </a:p>
        </p:txBody>
      </p:sp>
      <p:cxnSp>
        <p:nvCxnSpPr>
          <p:cNvPr id="4" name="Google Shape;241;p4">
            <a:extLst>
              <a:ext uri="{FF2B5EF4-FFF2-40B4-BE49-F238E27FC236}">
                <a16:creationId xmlns:a16="http://schemas.microsoft.com/office/drawing/2014/main" id="{4BA36C58-D836-5B51-7995-F5515F33CE1D}"/>
              </a:ext>
            </a:extLst>
          </p:cNvPr>
          <p:cNvCxnSpPr/>
          <p:nvPr/>
        </p:nvCxnSpPr>
        <p:spPr>
          <a:xfrm>
            <a:off x="287994" y="4085304"/>
            <a:ext cx="10116900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" name="Google Shape;242;p4">
            <a:extLst>
              <a:ext uri="{FF2B5EF4-FFF2-40B4-BE49-F238E27FC236}">
                <a16:creationId xmlns:a16="http://schemas.microsoft.com/office/drawing/2014/main" id="{94CDC96C-5AD9-6AD2-70EF-A6EA32E7E0F0}"/>
              </a:ext>
            </a:extLst>
          </p:cNvPr>
          <p:cNvSpPr/>
          <p:nvPr/>
        </p:nvSpPr>
        <p:spPr>
          <a:xfrm>
            <a:off x="669183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2,6 mln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43;p4">
            <a:extLst>
              <a:ext uri="{FF2B5EF4-FFF2-40B4-BE49-F238E27FC236}">
                <a16:creationId xmlns:a16="http://schemas.microsoft.com/office/drawing/2014/main" id="{22B9B854-2E89-2D7F-0B66-2E301CDE7083}"/>
              </a:ext>
            </a:extLst>
          </p:cNvPr>
          <p:cNvSpPr/>
          <p:nvPr/>
        </p:nvSpPr>
        <p:spPr>
          <a:xfrm>
            <a:off x="2228820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44;p4">
            <a:extLst>
              <a:ext uri="{FF2B5EF4-FFF2-40B4-BE49-F238E27FC236}">
                <a16:creationId xmlns:a16="http://schemas.microsoft.com/office/drawing/2014/main" id="{9F1E952D-AB20-06D4-6322-26F61CFD7772}"/>
              </a:ext>
            </a:extLst>
          </p:cNvPr>
          <p:cNvSpPr/>
          <p:nvPr/>
        </p:nvSpPr>
        <p:spPr>
          <a:xfrm>
            <a:off x="3784585" y="3568488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67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45;p4">
            <a:extLst>
              <a:ext uri="{FF2B5EF4-FFF2-40B4-BE49-F238E27FC236}">
                <a16:creationId xmlns:a16="http://schemas.microsoft.com/office/drawing/2014/main" id="{A14C765A-26BE-509F-B692-88471824B6F2}"/>
              </a:ext>
            </a:extLst>
          </p:cNvPr>
          <p:cNvSpPr/>
          <p:nvPr/>
        </p:nvSpPr>
        <p:spPr>
          <a:xfrm>
            <a:off x="5381545" y="3563576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 tys.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46;p4">
            <a:extLst>
              <a:ext uri="{FF2B5EF4-FFF2-40B4-BE49-F238E27FC236}">
                <a16:creationId xmlns:a16="http://schemas.microsoft.com/office/drawing/2014/main" id="{9041BD3C-2289-8141-AE01-55AABFAF84B2}"/>
              </a:ext>
            </a:extLst>
          </p:cNvPr>
          <p:cNvSpPr/>
          <p:nvPr/>
        </p:nvSpPr>
        <p:spPr>
          <a:xfrm>
            <a:off x="6978505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pl-PL" sz="20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100…</a:t>
            </a:r>
            <a:endParaRPr sz="20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48;p4">
            <a:extLst>
              <a:ext uri="{FF2B5EF4-FFF2-40B4-BE49-F238E27FC236}">
                <a16:creationId xmlns:a16="http://schemas.microsoft.com/office/drawing/2014/main" id="{D1B6D5EC-DB30-5D69-E02A-D1E80E2137B7}"/>
              </a:ext>
            </a:extLst>
          </p:cNvPr>
          <p:cNvSpPr/>
          <p:nvPr/>
        </p:nvSpPr>
        <p:spPr>
          <a:xfrm>
            <a:off x="8527580" y="354530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49;p4">
            <a:extLst>
              <a:ext uri="{FF2B5EF4-FFF2-40B4-BE49-F238E27FC236}">
                <a16:creationId xmlns:a16="http://schemas.microsoft.com/office/drawing/2014/main" id="{F2D25460-3368-65DC-4669-D7201F671973}"/>
              </a:ext>
            </a:extLst>
          </p:cNvPr>
          <p:cNvSpPr/>
          <p:nvPr/>
        </p:nvSpPr>
        <p:spPr>
          <a:xfrm>
            <a:off x="287994" y="5291076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NARZĘDZIOWIEC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9EE91E1-86E2-E735-BBFB-097AD8048FC8}"/>
              </a:ext>
            </a:extLst>
          </p:cNvPr>
          <p:cNvCxnSpPr>
            <a:cxnSpLocks/>
          </p:cNvCxnSpPr>
          <p:nvPr/>
        </p:nvCxnSpPr>
        <p:spPr>
          <a:xfrm>
            <a:off x="1205494" y="4703832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Łącznik prosty 1">
            <a:extLst>
              <a:ext uri="{FF2B5EF4-FFF2-40B4-BE49-F238E27FC236}">
                <a16:creationId xmlns:a16="http://schemas.microsoft.com/office/drawing/2014/main" id="{314A7BFE-C25D-4B0D-5166-E3623C02536C}"/>
              </a:ext>
            </a:extLst>
          </p:cNvPr>
          <p:cNvCxnSpPr>
            <a:cxnSpLocks/>
          </p:cNvCxnSpPr>
          <p:nvPr/>
        </p:nvCxnSpPr>
        <p:spPr>
          <a:xfrm>
            <a:off x="2757570" y="2976249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49;p4">
            <a:extLst>
              <a:ext uri="{FF2B5EF4-FFF2-40B4-BE49-F238E27FC236}">
                <a16:creationId xmlns:a16="http://schemas.microsoft.com/office/drawing/2014/main" id="{743CD94B-92EF-DE88-DD70-E4836461039C}"/>
              </a:ext>
            </a:extLst>
          </p:cNvPr>
          <p:cNvSpPr/>
          <p:nvPr/>
        </p:nvSpPr>
        <p:spPr>
          <a:xfrm>
            <a:off x="1750320" y="2050653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OPOWIADACZ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DBA506E9-1F2A-CA1C-644F-ED64E7FB070C}"/>
              </a:ext>
            </a:extLst>
          </p:cNvPr>
          <p:cNvCxnSpPr>
            <a:cxnSpLocks/>
          </p:cNvCxnSpPr>
          <p:nvPr/>
        </p:nvCxnSpPr>
        <p:spPr>
          <a:xfrm>
            <a:off x="4305489" y="4643576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249;p4">
            <a:extLst>
              <a:ext uri="{FF2B5EF4-FFF2-40B4-BE49-F238E27FC236}">
                <a16:creationId xmlns:a16="http://schemas.microsoft.com/office/drawing/2014/main" id="{881AF81B-D389-803B-86C4-98DBCCF25E27}"/>
              </a:ext>
            </a:extLst>
          </p:cNvPr>
          <p:cNvSpPr/>
          <p:nvPr/>
        </p:nvSpPr>
        <p:spPr>
          <a:xfrm>
            <a:off x="3286989" y="5261599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ARTYSTA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4DA6985C-DEA8-CFAB-E814-1E25FACD7BD4}"/>
              </a:ext>
            </a:extLst>
          </p:cNvPr>
          <p:cNvCxnSpPr>
            <a:cxnSpLocks/>
          </p:cNvCxnSpPr>
          <p:nvPr/>
        </p:nvCxnSpPr>
        <p:spPr>
          <a:xfrm>
            <a:off x="5900596" y="2945553"/>
            <a:ext cx="0" cy="5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249;p4">
            <a:extLst>
              <a:ext uri="{FF2B5EF4-FFF2-40B4-BE49-F238E27FC236}">
                <a16:creationId xmlns:a16="http://schemas.microsoft.com/office/drawing/2014/main" id="{E513A140-73FD-1AFA-AC73-2E661678FC50}"/>
              </a:ext>
            </a:extLst>
          </p:cNvPr>
          <p:cNvSpPr/>
          <p:nvPr/>
        </p:nvSpPr>
        <p:spPr>
          <a:xfrm>
            <a:off x="4903045" y="2029642"/>
            <a:ext cx="2037000" cy="894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1"/>
              <a:buFont typeface="Arial"/>
              <a:buNone/>
            </a:pPr>
            <a:r>
              <a:rPr lang="pl-PL" sz="2051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BUDOWNICZY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00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/>
          <p:nvPr/>
        </p:nvSpPr>
        <p:spPr>
          <a:xfrm>
            <a:off x="665019" y="366242"/>
            <a:ext cx="88145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</a:rPr>
              <a:t>JAKI TO ZAWÓD? </a:t>
            </a:r>
            <a:endParaRPr sz="1400" i="0" u="none" strike="noStrike" cap="none" dirty="0">
              <a:solidFill>
                <a:schemeClr val="tx1"/>
              </a:solidFill>
            </a:endParaRPr>
          </a:p>
        </p:txBody>
      </p:sp>
      <p:pic>
        <p:nvPicPr>
          <p:cNvPr id="345" name="Google Shape;345;p21" descr="https://img.joemonster.org/i/2020/05/1589121570_2ibs9d6p8o-202005110958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19" y="1108364"/>
            <a:ext cx="9019308" cy="552796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1"/>
          <p:cNvSpPr txBox="1"/>
          <p:nvPr/>
        </p:nvSpPr>
        <p:spPr>
          <a:xfrm>
            <a:off x="665025" y="6636325"/>
            <a:ext cx="9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dirty="0"/>
              <a:t>Źródło: </a:t>
            </a:r>
            <a:r>
              <a:rPr lang="pl-PL" sz="900" dirty="0">
                <a:hlinkClick r:id="rId4"/>
              </a:rPr>
              <a:t>https://joemonster.org/art/50297</a:t>
            </a:r>
            <a:r>
              <a:rPr lang="pl-PL" sz="900" dirty="0"/>
              <a:t>, data dostępu: 21.11.2023.</a:t>
            </a:r>
            <a:endParaRPr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2" descr="https://img.joemonster.org/i/2020/05/1589121532_hvg8cheadm-202005110958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856" y="1163781"/>
            <a:ext cx="8977744" cy="541783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2"/>
          <p:cNvSpPr txBox="1"/>
          <p:nvPr/>
        </p:nvSpPr>
        <p:spPr>
          <a:xfrm>
            <a:off x="10037393" y="701833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44;p21">
            <a:extLst>
              <a:ext uri="{FF2B5EF4-FFF2-40B4-BE49-F238E27FC236}">
                <a16:creationId xmlns:a16="http://schemas.microsoft.com/office/drawing/2014/main" id="{5B7B56F6-9795-0283-80DF-5F586DAFD6D1}"/>
              </a:ext>
            </a:extLst>
          </p:cNvPr>
          <p:cNvSpPr/>
          <p:nvPr/>
        </p:nvSpPr>
        <p:spPr>
          <a:xfrm>
            <a:off x="665019" y="366242"/>
            <a:ext cx="88145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</a:rPr>
              <a:t>JAKI TO ZAWÓD? </a:t>
            </a:r>
            <a:endParaRPr sz="1400" i="0" u="none" strike="noStrike" cap="none" dirty="0">
              <a:solidFill>
                <a:schemeClr val="tx1"/>
              </a:solidFill>
            </a:endParaRPr>
          </a:p>
        </p:txBody>
      </p:sp>
      <p:sp>
        <p:nvSpPr>
          <p:cNvPr id="3" name="Google Shape;347;p21">
            <a:extLst>
              <a:ext uri="{FF2B5EF4-FFF2-40B4-BE49-F238E27FC236}">
                <a16:creationId xmlns:a16="http://schemas.microsoft.com/office/drawing/2014/main" id="{D8E964A4-1EB2-BE9E-1913-0396112E0F9B}"/>
              </a:ext>
            </a:extLst>
          </p:cNvPr>
          <p:cNvSpPr txBox="1"/>
          <p:nvPr/>
        </p:nvSpPr>
        <p:spPr>
          <a:xfrm>
            <a:off x="665025" y="6636325"/>
            <a:ext cx="9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dirty="0"/>
              <a:t>Źródło: </a:t>
            </a:r>
            <a:r>
              <a:rPr lang="pl-PL" sz="900" dirty="0">
                <a:hlinkClick r:id="rId4"/>
              </a:rPr>
              <a:t>https://joemonster.org/art/50297</a:t>
            </a:r>
            <a:r>
              <a:rPr lang="pl-PL" sz="900" dirty="0"/>
              <a:t>, data dostępu: 21.11.2023.</a:t>
            </a:r>
            <a:endParaRPr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Niestandardowy</PresentationFormat>
  <Paragraphs>124</Paragraphs>
  <Slides>19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Noto Sans Symbols</vt:lpstr>
      <vt:lpstr>Arial</vt:lpstr>
      <vt:lpstr>Avenir</vt:lpstr>
      <vt:lpstr>Calibri</vt:lpstr>
      <vt:lpstr>Bookman Old Style</vt:lpstr>
      <vt:lpstr>2_Projekt niestandardowy</vt:lpstr>
      <vt:lpstr>10_Projekt niestandardowy</vt:lpstr>
      <vt:lpstr>4_Projekt niestandardowy</vt:lpstr>
      <vt:lpstr>Prezentacja programu PowerPoint</vt:lpstr>
      <vt:lpstr>Prezentacja programu PowerPoint</vt:lpstr>
      <vt:lpstr>…lat temu</vt:lpstr>
      <vt:lpstr>…lat temu</vt:lpstr>
      <vt:lpstr>…lat temu</vt:lpstr>
      <vt:lpstr>…lat temu</vt:lpstr>
      <vt:lpstr>…lat temu</vt:lpstr>
      <vt:lpstr>Prezentacja programu PowerPoint</vt:lpstr>
      <vt:lpstr>Prezentacja programu PowerPoint</vt:lpstr>
      <vt:lpstr>Prezentacja programu PowerPoint</vt:lpstr>
      <vt:lpstr>Prezentacja programu PowerPoint</vt:lpstr>
      <vt:lpstr>…lat temu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1</cp:revision>
  <dcterms:created xsi:type="dcterms:W3CDTF">2018-06-28T12:14:19Z</dcterms:created>
  <dcterms:modified xsi:type="dcterms:W3CDTF">2023-11-21T14:10:00Z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0x0101004133B2AFC671054A9FFEB684EE0676F4</vt:lpwstr>
  </property>
</Properties>
</file>