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53" r:id="rId2"/>
  </p:sldMasterIdLst>
  <p:notesMasterIdLst>
    <p:notesMasterId r:id="rId1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i1cO+PFVIPUtFte4aiscygDE8Z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27D1EE0-374D-4D63-84A8-4C150A68652E}">
  <a:tblStyle styleId="{C27D1EE0-374D-4D63-84A8-4C150A68652E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213E25AA-E89F-4E1E-AAA2-A67D45D388B9}" styleName="Table_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TxStyle b="off" i="off"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/>
      <a:tcStyle>
        <a:tcBdr>
          <a:bottom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0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1" name="Google Shape;251;p65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52" name="Google Shape;252;p65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p65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Poznań KO-2, 20 sierpnia 2019 r.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5" name="Google Shape;265;p66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66" name="Google Shape;266;p66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p66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Poznań KO-2, 20 sierpnia 2019 r.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5" name="Google Shape;275;p67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76" name="Google Shape;276;p67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67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Poznań KO-2, 20 sierpnia 2019 r.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7" name="Google Shape;287;p68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88" name="Google Shape;288;p68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68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Poznań KO-2, 20 sierpnia 2019 r.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3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9" name="Google Shape;299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4" name="Google Shape;154;p38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55" name="Google Shape;155;p38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38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Poznań KO-2, 20 sierpnia 2019 r.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4" name="Google Shape;164;p58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65" name="Google Shape;165;p58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58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Poznań KO-2, 20 sierpnia 2019 r.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1" name="Google Shape;181;p59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82" name="Google Shape;182;p59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59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Poznań KO-2, 20 sierpnia 2019 r.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3" name="Google Shape;193;p60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94" name="Google Shape;194;p60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60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Poznań KO-2, 20 sierpnia 2019 r.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3" name="Google Shape;203;p61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04" name="Google Shape;204;p61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61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Poznań KO-2, 20 sierpnia 2019 r.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5" name="Google Shape;215;p62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16" name="Google Shape;216;p62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62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Poznań KO-2, 20 sierpnia 2019 r.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7" name="Google Shape;227;p63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28" name="Google Shape;228;p63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63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Poznań KO-2, 20 sierpnia 2019 r.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0" name="Google Shape;240;p64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41" name="Google Shape;241;p64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64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Poznań KO-2, 20 sierpnia 2019 r.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lajd tytułowy">
  <p:cSld name="1_Slajd tytułow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1"/>
          <p:cNvSpPr txBox="1">
            <a:spLocks noGrp="1"/>
          </p:cNvSpPr>
          <p:nvPr>
            <p:ph type="title"/>
          </p:nvPr>
        </p:nvSpPr>
        <p:spPr>
          <a:xfrm>
            <a:off x="507738" y="3207199"/>
            <a:ext cx="7886700" cy="34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  <a:defRPr sz="3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41"/>
          <p:cNvSpPr txBox="1">
            <a:spLocks noGrp="1"/>
          </p:cNvSpPr>
          <p:nvPr>
            <p:ph type="body" idx="1"/>
          </p:nvPr>
        </p:nvSpPr>
        <p:spPr>
          <a:xfrm>
            <a:off x="507738" y="3618379"/>
            <a:ext cx="7886700" cy="341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368300" algn="l" rtl="0">
              <a:lnSpc>
                <a:spcPct val="90000"/>
              </a:lnSpc>
              <a:spcBef>
                <a:spcPts val="783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925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5" name="Google Shape;15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15465" y="488977"/>
            <a:ext cx="2744275" cy="886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Slajd tytułowy">
  <p:cSld name="4_Slajd tytułow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53"/>
          <p:cNvSpPr txBox="1"/>
          <p:nvPr/>
        </p:nvSpPr>
        <p:spPr>
          <a:xfrm>
            <a:off x="545377" y="413647"/>
            <a:ext cx="7193697" cy="588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l" sz="2400" b="1" i="0" u="none" strike="noStrike" cap="none">
                <a:solidFill>
                  <a:srgbClr val="0094D8"/>
                </a:solidFill>
                <a:latin typeface="Calibri"/>
                <a:ea typeface="Calibri"/>
                <a:cs typeface="Calibri"/>
                <a:sym typeface="Calibri"/>
              </a:rPr>
              <a:t>KWALIFIKACJE</a:t>
            </a:r>
            <a:r>
              <a:rPr lang="pl" sz="2400" b="1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 AKTUALNIE ZGŁOSZONE DO ZRK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53"/>
          <p:cNvSpPr txBox="1">
            <a:spLocks noGrp="1"/>
          </p:cNvSpPr>
          <p:nvPr>
            <p:ph type="body" idx="1"/>
          </p:nvPr>
        </p:nvSpPr>
        <p:spPr>
          <a:xfrm>
            <a:off x="545375" y="1258321"/>
            <a:ext cx="5883528" cy="2626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68300" algn="l" rtl="0">
              <a:lnSpc>
                <a:spcPct val="90000"/>
              </a:lnSpc>
              <a:spcBef>
                <a:spcPts val="783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925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rgbClr val="0094D8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rgbClr val="0094D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Slajd tytułowy">
  <p:cSld name="5_Slajd tytułowy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54"/>
          <p:cNvSpPr txBox="1"/>
          <p:nvPr/>
        </p:nvSpPr>
        <p:spPr>
          <a:xfrm>
            <a:off x="538658" y="407229"/>
            <a:ext cx="7193697" cy="588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l" sz="2400" b="1" i="0" u="none" strike="noStrike" cap="none">
                <a:solidFill>
                  <a:srgbClr val="0094D8"/>
                </a:solidFill>
                <a:latin typeface="Calibri"/>
                <a:ea typeface="Calibri"/>
                <a:cs typeface="Calibri"/>
                <a:sym typeface="Calibri"/>
              </a:rPr>
              <a:t>KWALIFIKACJE</a:t>
            </a:r>
            <a:r>
              <a:rPr lang="pl" sz="2400" b="1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 AKTUALNIE ZGŁOSZONE DO ZRK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5" name="Google Shape;95;p54"/>
          <p:cNvGraphicFramePr/>
          <p:nvPr/>
        </p:nvGraphicFramePr>
        <p:xfrm>
          <a:off x="538658" y="122474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{C27D1EE0-374D-4D63-84A8-4C150A68652E}</a:tableStyleId>
              </a:tblPr>
              <a:tblGrid>
                <a:gridCol w="4620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5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4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1" i="0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DZIAŁANIA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4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1" i="0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DNI OD PODPISANIA UMOWY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200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Podpisanie umowy (klauzula o zmianie nazwy kwalifikacji)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gradFill>
                      <a:gsLst>
                        <a:gs pos="0">
                          <a:srgbClr val="FFFFFF"/>
                        </a:gs>
                        <a:gs pos="65001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gradFill>
                      <a:gsLst>
                        <a:gs pos="0">
                          <a:srgbClr val="FFFFFF"/>
                        </a:gs>
                        <a:gs pos="65001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57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Uzgodnienie harmonogramu spotkań i prac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F0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9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Uzgodnienie listy kwalifikacji, nad którymi pracują grupy ekspertów Wykonawcy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9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Wykonawca zgłasza listy ekspertów i koordynatorów opisu w podziale na kwalifikacje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F0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5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Zamawiający określa 5 terminów seminariów, w których muszą wziąć udział eksperci główni dla każdej kwalifikacji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557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Seminaria dla Wykonawców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F0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40–50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557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Rozpoczyna się opis kwalifikacji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od 50. dnia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557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 spotkanie korygujące z każdą firmą w trakcie opisu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F0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557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Odbiór 1. wersji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557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Uwagi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F0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557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Odbiór ostatecznej wersji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lajd tytułowy">
  <p:cSld name="3_Slajd tytułowy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55"/>
          <p:cNvSpPr txBox="1"/>
          <p:nvPr/>
        </p:nvSpPr>
        <p:spPr>
          <a:xfrm>
            <a:off x="546278" y="413648"/>
            <a:ext cx="7193697" cy="588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l" sz="2400" b="1" i="0" u="none" strike="noStrike" cap="none">
                <a:solidFill>
                  <a:srgbClr val="0094D8"/>
                </a:solidFill>
                <a:latin typeface="Calibri"/>
                <a:ea typeface="Calibri"/>
                <a:cs typeface="Calibri"/>
                <a:sym typeface="Calibri"/>
              </a:rPr>
              <a:t>KWALIFIKACJE</a:t>
            </a:r>
            <a:r>
              <a:rPr lang="pl" sz="2400" b="1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 AKTUALNIE ZGŁOSZONE DO ZRK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55"/>
          <p:cNvSpPr txBox="1">
            <a:spLocks noGrp="1"/>
          </p:cNvSpPr>
          <p:nvPr>
            <p:ph type="body" idx="1"/>
          </p:nvPr>
        </p:nvSpPr>
        <p:spPr>
          <a:xfrm>
            <a:off x="546277" y="1215916"/>
            <a:ext cx="5883528" cy="3220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68300" algn="l" rtl="0">
              <a:lnSpc>
                <a:spcPct val="115000"/>
              </a:lnSpc>
              <a:spcBef>
                <a:spcPts val="3733"/>
              </a:spcBef>
              <a:spcAft>
                <a:spcPts val="0"/>
              </a:spcAft>
              <a:buClr>
                <a:srgbClr val="00A0E3"/>
              </a:buClr>
              <a:buSzPts val="2200"/>
              <a:buFont typeface="Arial"/>
              <a:buChar char="✓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925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lajd tytułowy">
  <p:cSld name="2_Slajd tytułow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6"/>
          <p:cNvSpPr txBox="1"/>
          <p:nvPr/>
        </p:nvSpPr>
        <p:spPr>
          <a:xfrm>
            <a:off x="531038" y="398407"/>
            <a:ext cx="7193697" cy="588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l" sz="2400" b="1" i="0" u="none" strike="noStrike" cap="none">
                <a:solidFill>
                  <a:srgbClr val="0094D8"/>
                </a:solidFill>
                <a:latin typeface="Calibri"/>
                <a:ea typeface="Calibri"/>
                <a:cs typeface="Calibri"/>
                <a:sym typeface="Calibri"/>
              </a:rPr>
              <a:t>KWALIFIKACJE</a:t>
            </a:r>
            <a:r>
              <a:rPr lang="pl" sz="2400" b="1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 AKTUALNIE ZGŁOSZONE DO ZRK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01" name="Google Shape;101;p56"/>
          <p:cNvGraphicFramePr/>
          <p:nvPr/>
        </p:nvGraphicFramePr>
        <p:xfrm>
          <a:off x="531038" y="120829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{C27D1EE0-374D-4D63-84A8-4C150A68652E}</a:tableStyleId>
              </a:tblPr>
              <a:tblGrid>
                <a:gridCol w="168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0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175" marR="43175" marT="34325" marB="3432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4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100"/>
                        <a:buFont typeface="Calibri"/>
                        <a:buNone/>
                      </a:pPr>
                      <a:r>
                        <a:rPr lang="pl" sz="1100" b="1" i="0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EFEKTY KSZTAŁCENIA 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175" marR="43175" marT="34325" marB="343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57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1100"/>
                        <a:buFont typeface="Calibri"/>
                        <a:buNone/>
                      </a:pPr>
                      <a:r>
                        <a:rPr lang="pl" sz="1100" b="1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WIEDZA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175" marR="43175" marT="34325" marB="343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1100"/>
                        <a:buFont typeface="Calibri"/>
                        <a:buNone/>
                      </a:pPr>
                      <a:r>
                        <a:rPr lang="pl" sz="11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Student wie, jak przebiega rozwój człowieka w ujęciu holistycznym, </a:t>
                      </a:r>
                      <a:br>
                        <a:rPr lang="pl" sz="1100" u="none" strike="noStrike" cap="none"/>
                      </a:br>
                      <a:r>
                        <a:rPr lang="pl" sz="11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 poszczególnych okresach rozwojowych.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175" marR="43175" marT="34325" marB="343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3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1100"/>
                        <a:buFont typeface="Calibri"/>
                        <a:buNone/>
                      </a:pPr>
                      <a:r>
                        <a:rPr lang="pl" sz="1100" b="1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UMIEJĘTNOŚCI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175" marR="43175" marT="34325" marB="343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1100"/>
                        <a:buFont typeface="Calibri"/>
                        <a:buNone/>
                      </a:pPr>
                      <a:r>
                        <a:rPr lang="pl" sz="11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Student posiada umiejętność obserwowania, interpretowania </a:t>
                      </a:r>
                      <a:br>
                        <a:rPr lang="pl" sz="1100" u="none" strike="noStrike" cap="none"/>
                      </a:br>
                      <a:r>
                        <a:rPr lang="pl" sz="11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wyjaśniania sytuacji psychologicznych oraz relacji między nimi </a:t>
                      </a:r>
                      <a:br>
                        <a:rPr lang="pl" sz="1100" u="none" strike="noStrike" cap="none"/>
                      </a:br>
                      <a:r>
                        <a:rPr lang="pl" sz="11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 kontekście rozwojowym.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175" marR="43175" marT="34325" marB="343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3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1100"/>
                        <a:buFont typeface="Calibri"/>
                        <a:buNone/>
                      </a:pPr>
                      <a:r>
                        <a:rPr lang="pl" sz="1100" b="1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KOMPETENCJE SPOŁECZNE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175" marR="43175" marT="34325" marB="343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1100"/>
                        <a:buFont typeface="Calibri"/>
                        <a:buNone/>
                      </a:pPr>
                      <a:r>
                        <a:rPr lang="pl" sz="11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Student potrafi przyjmować odpowiedzialność za własne przygotowanie do pracy, podejmowane decyzje, prowadzone działania oraz ich skutki.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175" marR="43175" marT="34325" marB="343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lajd tytułowy">
  <p:cSld name="1_Slajd tytułowy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57"/>
          <p:cNvSpPr txBox="1"/>
          <p:nvPr/>
        </p:nvSpPr>
        <p:spPr>
          <a:xfrm>
            <a:off x="554824" y="392875"/>
            <a:ext cx="7193697" cy="588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l" sz="2400" b="1" i="0" u="none" strike="noStrike" cap="none">
                <a:solidFill>
                  <a:srgbClr val="0094D8"/>
                </a:solidFill>
                <a:latin typeface="Calibri"/>
                <a:ea typeface="Calibri"/>
                <a:cs typeface="Calibri"/>
                <a:sym typeface="Calibri"/>
              </a:rPr>
              <a:t>KWALIFIKACJE</a:t>
            </a:r>
            <a:r>
              <a:rPr lang="pl" sz="2400" b="1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 AKTUALNIE ZGŁOSZONE DO ZRK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4" name="Google Shape;104;p57"/>
          <p:cNvGrpSpPr/>
          <p:nvPr/>
        </p:nvGrpSpPr>
        <p:grpSpPr>
          <a:xfrm>
            <a:off x="554822" y="1393759"/>
            <a:ext cx="6970799" cy="2895473"/>
            <a:chOff x="0" y="-1"/>
            <a:chExt cx="7848942" cy="4100648"/>
          </a:xfrm>
        </p:grpSpPr>
        <p:grpSp>
          <p:nvGrpSpPr>
            <p:cNvPr id="105" name="Google Shape;105;p57"/>
            <p:cNvGrpSpPr/>
            <p:nvPr/>
          </p:nvGrpSpPr>
          <p:grpSpPr>
            <a:xfrm>
              <a:off x="0" y="290386"/>
              <a:ext cx="1584488" cy="1011301"/>
              <a:chOff x="0" y="0"/>
              <a:chExt cx="1584488" cy="1011300"/>
            </a:xfrm>
          </p:grpSpPr>
          <p:sp>
            <p:nvSpPr>
              <p:cNvPr id="106" name="Google Shape;106;p57"/>
              <p:cNvSpPr/>
              <p:nvPr/>
            </p:nvSpPr>
            <p:spPr>
              <a:xfrm>
                <a:off x="0" y="0"/>
                <a:ext cx="1584169" cy="10113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A1E4"/>
              </a:solidFill>
              <a:ln>
                <a:noFill/>
              </a:ln>
            </p:spPr>
            <p:txBody>
              <a:bodyPr spcFirstLastPara="1" wrap="square" lIns="45700" tIns="45700" rIns="457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endParaRPr sz="1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" name="Google Shape;107;p57"/>
              <p:cNvSpPr/>
              <p:nvPr/>
            </p:nvSpPr>
            <p:spPr>
              <a:xfrm>
                <a:off x="0" y="0"/>
                <a:ext cx="1584169" cy="10113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A1E4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endParaRPr sz="1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" name="Google Shape;108;p57"/>
              <p:cNvSpPr/>
              <p:nvPr/>
            </p:nvSpPr>
            <p:spPr>
              <a:xfrm>
                <a:off x="318" y="150823"/>
                <a:ext cx="1584170" cy="70866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599"/>
                    </a:lnTo>
                    <a:lnTo>
                      <a:pt x="0" y="21599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1425" tIns="11425" rIns="11425" bIns="114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Arial"/>
                  <a:buNone/>
                </a:pPr>
                <a:r>
                  <a:rPr lang="pl" sz="1000" b="1" i="0" u="none" strike="noStrike" cap="none">
                    <a:solidFill>
                      <a:srgbClr val="FFFFFF"/>
                    </a:solidFill>
                    <a:latin typeface="Avenir"/>
                    <a:ea typeface="Avenir"/>
                    <a:cs typeface="Avenir"/>
                    <a:sym typeface="Avenir"/>
                  </a:rPr>
                  <a:t>PODMIOT OPISUJĄCY KWALIFIKACJĘ</a:t>
                </a:r>
                <a:endParaRPr sz="2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9" name="Google Shape;109;p57"/>
            <p:cNvGrpSpPr/>
            <p:nvPr/>
          </p:nvGrpSpPr>
          <p:grpSpPr>
            <a:xfrm>
              <a:off x="2088232" y="290385"/>
              <a:ext cx="1584488" cy="1011301"/>
              <a:chOff x="0" y="0"/>
              <a:chExt cx="1584488" cy="1011300"/>
            </a:xfrm>
          </p:grpSpPr>
          <p:sp>
            <p:nvSpPr>
              <p:cNvPr id="110" name="Google Shape;110;p57"/>
              <p:cNvSpPr/>
              <p:nvPr/>
            </p:nvSpPr>
            <p:spPr>
              <a:xfrm>
                <a:off x="0" y="0"/>
                <a:ext cx="1584169" cy="10113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A1E4"/>
              </a:solidFill>
              <a:ln>
                <a:noFill/>
              </a:ln>
            </p:spPr>
            <p:txBody>
              <a:bodyPr spcFirstLastPara="1" wrap="square" lIns="45700" tIns="45700" rIns="457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endParaRPr sz="1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" name="Google Shape;111;p57"/>
              <p:cNvSpPr/>
              <p:nvPr/>
            </p:nvSpPr>
            <p:spPr>
              <a:xfrm>
                <a:off x="0" y="0"/>
                <a:ext cx="1584169" cy="10113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A1E4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endParaRPr sz="1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2" name="Google Shape;112;p57"/>
              <p:cNvSpPr/>
              <p:nvPr/>
            </p:nvSpPr>
            <p:spPr>
              <a:xfrm>
                <a:off x="318" y="265123"/>
                <a:ext cx="1584170" cy="48006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1425" tIns="11425" rIns="11425" bIns="114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Arial"/>
                  <a:buNone/>
                </a:pPr>
                <a:r>
                  <a:rPr lang="pl" sz="1000" b="1" i="0" u="none" strike="noStrike" cap="none">
                    <a:solidFill>
                      <a:srgbClr val="FFFFFF"/>
                    </a:solidFill>
                    <a:latin typeface="Avenir"/>
                    <a:ea typeface="Avenir"/>
                    <a:cs typeface="Avenir"/>
                    <a:sym typeface="Avenir"/>
                  </a:rPr>
                  <a:t>MINISTER WŁAŚCIWY</a:t>
                </a:r>
                <a:endParaRPr sz="2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13" name="Google Shape;113;p57"/>
            <p:cNvSpPr/>
            <p:nvPr/>
          </p:nvSpPr>
          <p:spPr>
            <a:xfrm>
              <a:off x="4176464" y="290384"/>
              <a:ext cx="1584169" cy="1011301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A1E4"/>
            </a:solidFill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endPara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4" name="Google Shape;114;p57"/>
            <p:cNvGrpSpPr/>
            <p:nvPr/>
          </p:nvGrpSpPr>
          <p:grpSpPr>
            <a:xfrm>
              <a:off x="4176464" y="290384"/>
              <a:ext cx="1584488" cy="1011301"/>
              <a:chOff x="0" y="0"/>
              <a:chExt cx="1584488" cy="1011300"/>
            </a:xfrm>
          </p:grpSpPr>
          <p:sp>
            <p:nvSpPr>
              <p:cNvPr id="115" name="Google Shape;115;p57"/>
              <p:cNvSpPr/>
              <p:nvPr/>
            </p:nvSpPr>
            <p:spPr>
              <a:xfrm>
                <a:off x="0" y="0"/>
                <a:ext cx="1584169" cy="10113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A1E4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endParaRPr sz="1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6" name="Google Shape;116;p57"/>
              <p:cNvSpPr/>
              <p:nvPr/>
            </p:nvSpPr>
            <p:spPr>
              <a:xfrm>
                <a:off x="318" y="265123"/>
                <a:ext cx="1584170" cy="48006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1425" tIns="11425" rIns="11425" bIns="114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Arial"/>
                  <a:buNone/>
                </a:pPr>
                <a:r>
                  <a:rPr lang="pl" sz="1000" b="1" i="0" u="none" strike="noStrike" cap="none">
                    <a:solidFill>
                      <a:srgbClr val="FFFFFF"/>
                    </a:solidFill>
                    <a:latin typeface="Avenir"/>
                    <a:ea typeface="Avenir"/>
                    <a:cs typeface="Avenir"/>
                    <a:sym typeface="Avenir"/>
                  </a:rPr>
                  <a:t>INSTYTUCJA CERTYFIKUJĄCA</a:t>
                </a:r>
                <a:endParaRPr sz="2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7" name="Google Shape;117;p57"/>
            <p:cNvGrpSpPr/>
            <p:nvPr/>
          </p:nvGrpSpPr>
          <p:grpSpPr>
            <a:xfrm>
              <a:off x="6264688" y="290386"/>
              <a:ext cx="1584254" cy="1011301"/>
              <a:chOff x="0" y="0"/>
              <a:chExt cx="1584254" cy="1011300"/>
            </a:xfrm>
          </p:grpSpPr>
          <p:sp>
            <p:nvSpPr>
              <p:cNvPr id="118" name="Google Shape;118;p57"/>
              <p:cNvSpPr/>
              <p:nvPr/>
            </p:nvSpPr>
            <p:spPr>
              <a:xfrm>
                <a:off x="0" y="0"/>
                <a:ext cx="1584169" cy="10113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A1E4"/>
              </a:solidFill>
              <a:ln>
                <a:noFill/>
              </a:ln>
            </p:spPr>
            <p:txBody>
              <a:bodyPr spcFirstLastPara="1" wrap="square" lIns="45700" tIns="45700" rIns="457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endParaRPr sz="1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9" name="Google Shape;119;p57"/>
              <p:cNvSpPr/>
              <p:nvPr/>
            </p:nvSpPr>
            <p:spPr>
              <a:xfrm>
                <a:off x="0" y="0"/>
                <a:ext cx="1584169" cy="10113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A1E4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endParaRPr sz="1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0" name="Google Shape;120;p57"/>
              <p:cNvSpPr/>
              <p:nvPr/>
            </p:nvSpPr>
            <p:spPr>
              <a:xfrm>
                <a:off x="85" y="36887"/>
                <a:ext cx="1584169" cy="93726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599"/>
                    </a:lnTo>
                    <a:lnTo>
                      <a:pt x="0" y="21599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1425" tIns="11425" rIns="11425" bIns="114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Arial"/>
                  <a:buNone/>
                </a:pPr>
                <a:r>
                  <a:rPr lang="pl" sz="1000" b="1" i="0" u="none" strike="noStrike" cap="none">
                    <a:solidFill>
                      <a:srgbClr val="FFFFFF"/>
                    </a:solidFill>
                    <a:latin typeface="Avenir"/>
                    <a:ea typeface="Avenir"/>
                    <a:cs typeface="Avenir"/>
                    <a:sym typeface="Avenir"/>
                  </a:rPr>
                  <a:t>PODMIOT ZEWNĘTRZNEGO ZAPEWNIANIA JAKOŚCI</a:t>
                </a:r>
                <a:endParaRPr sz="2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1" name="Google Shape;121;p57"/>
            <p:cNvGrpSpPr/>
            <p:nvPr/>
          </p:nvGrpSpPr>
          <p:grpSpPr>
            <a:xfrm>
              <a:off x="0" y="1689867"/>
              <a:ext cx="1584169" cy="1011301"/>
              <a:chOff x="0" y="0"/>
              <a:chExt cx="1584169" cy="1011300"/>
            </a:xfrm>
          </p:grpSpPr>
          <p:sp>
            <p:nvSpPr>
              <p:cNvPr id="122" name="Google Shape;122;p57"/>
              <p:cNvSpPr/>
              <p:nvPr/>
            </p:nvSpPr>
            <p:spPr>
              <a:xfrm>
                <a:off x="0" y="0"/>
                <a:ext cx="1584169" cy="10113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D966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endParaRPr sz="1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" name="Google Shape;123;p57"/>
              <p:cNvSpPr/>
              <p:nvPr/>
            </p:nvSpPr>
            <p:spPr>
              <a:xfrm>
                <a:off x="183053" y="233948"/>
                <a:ext cx="1218062" cy="52832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599" y="0"/>
                    </a:lnTo>
                    <a:lnTo>
                      <a:pt x="21599" y="21599"/>
                    </a:lnTo>
                    <a:lnTo>
                      <a:pt x="0" y="21599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None/>
                </a:pPr>
                <a:r>
                  <a:rPr lang="pl" sz="900" b="1" i="0" u="none" strike="noStrike" cap="none">
                    <a:solidFill>
                      <a:srgbClr val="000000"/>
                    </a:solidFill>
                    <a:latin typeface="Avenir"/>
                    <a:ea typeface="Avenir"/>
                    <a:cs typeface="Avenir"/>
                    <a:sym typeface="Avenir"/>
                  </a:rPr>
                  <a:t>OPISANIE KWALIFIKACJI</a:t>
                </a:r>
                <a:endParaRPr sz="2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4" name="Google Shape;124;p57"/>
            <p:cNvGrpSpPr/>
            <p:nvPr/>
          </p:nvGrpSpPr>
          <p:grpSpPr>
            <a:xfrm>
              <a:off x="2088232" y="1689866"/>
              <a:ext cx="1584169" cy="1011301"/>
              <a:chOff x="0" y="0"/>
              <a:chExt cx="1584169" cy="1011300"/>
            </a:xfrm>
          </p:grpSpPr>
          <p:sp>
            <p:nvSpPr>
              <p:cNvPr id="125" name="Google Shape;125;p57"/>
              <p:cNvSpPr/>
              <p:nvPr/>
            </p:nvSpPr>
            <p:spPr>
              <a:xfrm>
                <a:off x="0" y="0"/>
                <a:ext cx="1584169" cy="10113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D966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endParaRPr sz="1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6" name="Google Shape;126;p57"/>
              <p:cNvSpPr/>
              <p:nvPr/>
            </p:nvSpPr>
            <p:spPr>
              <a:xfrm>
                <a:off x="185604" y="233949"/>
                <a:ext cx="1219648" cy="52832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599"/>
                    </a:lnTo>
                    <a:lnTo>
                      <a:pt x="0" y="21599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None/>
                </a:pPr>
                <a:r>
                  <a:rPr lang="pl" sz="900" b="1" i="0" u="none" strike="noStrike" cap="none">
                    <a:solidFill>
                      <a:srgbClr val="000000"/>
                    </a:solidFill>
                    <a:latin typeface="Avenir"/>
                    <a:ea typeface="Avenir"/>
                    <a:cs typeface="Avenir"/>
                    <a:sym typeface="Avenir"/>
                  </a:rPr>
                  <a:t>WŁĄCZENIE KWALIFIKACJI</a:t>
                </a:r>
                <a:endParaRPr sz="2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127" name="Google Shape;127;p57"/>
            <p:cNvCxnSpPr/>
            <p:nvPr/>
          </p:nvCxnSpPr>
          <p:spPr>
            <a:xfrm flipH="1">
              <a:off x="792129" y="1301028"/>
              <a:ext cx="1" cy="389497"/>
            </a:xfrm>
            <a:prstGeom prst="straightConnector1">
              <a:avLst/>
            </a:prstGeom>
            <a:noFill/>
            <a:ln w="25400" cap="flat" cmpd="sng">
              <a:solidFill>
                <a:srgbClr val="A0A0A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28" name="Google Shape;128;p57"/>
            <p:cNvCxnSpPr/>
            <p:nvPr/>
          </p:nvCxnSpPr>
          <p:spPr>
            <a:xfrm>
              <a:off x="2879691" y="1301028"/>
              <a:ext cx="1" cy="389497"/>
            </a:xfrm>
            <a:prstGeom prst="straightConnector1">
              <a:avLst/>
            </a:prstGeom>
            <a:noFill/>
            <a:ln w="25400" cap="flat" cmpd="sng">
              <a:solidFill>
                <a:srgbClr val="A0A0A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grpSp>
          <p:nvGrpSpPr>
            <p:cNvPr id="129" name="Google Shape;129;p57"/>
            <p:cNvGrpSpPr/>
            <p:nvPr/>
          </p:nvGrpSpPr>
          <p:grpSpPr>
            <a:xfrm>
              <a:off x="4176463" y="1689865"/>
              <a:ext cx="1584169" cy="1011301"/>
              <a:chOff x="0" y="0"/>
              <a:chExt cx="1584169" cy="1011300"/>
            </a:xfrm>
          </p:grpSpPr>
          <p:sp>
            <p:nvSpPr>
              <p:cNvPr id="130" name="Google Shape;130;p57"/>
              <p:cNvSpPr/>
              <p:nvPr/>
            </p:nvSpPr>
            <p:spPr>
              <a:xfrm>
                <a:off x="0" y="0"/>
                <a:ext cx="1584169" cy="10113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D966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endParaRPr sz="1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1" name="Google Shape;131;p57"/>
              <p:cNvSpPr/>
              <p:nvPr/>
            </p:nvSpPr>
            <p:spPr>
              <a:xfrm>
                <a:off x="183050" y="237919"/>
                <a:ext cx="1218061" cy="52832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599" y="0"/>
                    </a:lnTo>
                    <a:lnTo>
                      <a:pt x="21599" y="21599"/>
                    </a:lnTo>
                    <a:lnTo>
                      <a:pt x="0" y="21599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None/>
                </a:pPr>
                <a:r>
                  <a:rPr lang="pl" sz="900" b="1" i="0" u="none" strike="noStrike" cap="none">
                    <a:solidFill>
                      <a:srgbClr val="000000"/>
                    </a:solidFill>
                    <a:latin typeface="Avenir"/>
                    <a:ea typeface="Avenir"/>
                    <a:cs typeface="Avenir"/>
                    <a:sym typeface="Avenir"/>
                  </a:rPr>
                  <a:t>NADAWANIE KWALIFIKACJI</a:t>
                </a:r>
                <a:endParaRPr sz="2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132" name="Google Shape;132;p57"/>
            <p:cNvCxnSpPr/>
            <p:nvPr/>
          </p:nvCxnSpPr>
          <p:spPr>
            <a:xfrm>
              <a:off x="4968841" y="1301028"/>
              <a:ext cx="1" cy="389497"/>
            </a:xfrm>
            <a:prstGeom prst="straightConnector1">
              <a:avLst/>
            </a:prstGeom>
            <a:noFill/>
            <a:ln w="25400" cap="flat" cmpd="sng">
              <a:solidFill>
                <a:srgbClr val="A0A0A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grpSp>
          <p:nvGrpSpPr>
            <p:cNvPr id="133" name="Google Shape;133;p57"/>
            <p:cNvGrpSpPr/>
            <p:nvPr/>
          </p:nvGrpSpPr>
          <p:grpSpPr>
            <a:xfrm>
              <a:off x="6264688" y="1689867"/>
              <a:ext cx="1584169" cy="1011301"/>
              <a:chOff x="0" y="0"/>
              <a:chExt cx="1584169" cy="1011300"/>
            </a:xfrm>
          </p:grpSpPr>
          <p:sp>
            <p:nvSpPr>
              <p:cNvPr id="134" name="Google Shape;134;p57"/>
              <p:cNvSpPr/>
              <p:nvPr/>
            </p:nvSpPr>
            <p:spPr>
              <a:xfrm>
                <a:off x="0" y="0"/>
                <a:ext cx="1584169" cy="10113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D966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endParaRPr sz="1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" name="Google Shape;135;p57"/>
              <p:cNvSpPr/>
              <p:nvPr/>
            </p:nvSpPr>
            <p:spPr>
              <a:xfrm>
                <a:off x="181099" y="116780"/>
                <a:ext cx="1219648" cy="76200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599"/>
                    </a:lnTo>
                    <a:lnTo>
                      <a:pt x="0" y="21599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None/>
                </a:pPr>
                <a:r>
                  <a:rPr lang="pl" sz="900" b="1" i="0" u="none" strike="noStrike" cap="none">
                    <a:solidFill>
                      <a:srgbClr val="000000"/>
                    </a:solidFill>
                    <a:latin typeface="Avenir"/>
                    <a:ea typeface="Avenir"/>
                    <a:cs typeface="Avenir"/>
                    <a:sym typeface="Avenir"/>
                  </a:rPr>
                  <a:t>ZEWNĘTRZNE ZAPEWNIANIE JAKOŚCI</a:t>
                </a:r>
                <a:endParaRPr sz="2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36" name="Google Shape;136;p57"/>
            <p:cNvGrpSpPr/>
            <p:nvPr/>
          </p:nvGrpSpPr>
          <p:grpSpPr>
            <a:xfrm>
              <a:off x="4176464" y="3089346"/>
              <a:ext cx="1584169" cy="1011301"/>
              <a:chOff x="0" y="0"/>
              <a:chExt cx="1584169" cy="1011300"/>
            </a:xfrm>
          </p:grpSpPr>
          <p:sp>
            <p:nvSpPr>
              <p:cNvPr id="137" name="Google Shape;137;p57"/>
              <p:cNvSpPr/>
              <p:nvPr/>
            </p:nvSpPr>
            <p:spPr>
              <a:xfrm>
                <a:off x="0" y="0"/>
                <a:ext cx="1584169" cy="10113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endParaRPr sz="1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8" name="Google Shape;138;p57"/>
              <p:cNvSpPr/>
              <p:nvPr/>
            </p:nvSpPr>
            <p:spPr>
              <a:xfrm>
                <a:off x="183347" y="124649"/>
                <a:ext cx="1218062" cy="76200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599" y="0"/>
                    </a:lnTo>
                    <a:lnTo>
                      <a:pt x="21599" y="21599"/>
                    </a:lnTo>
                    <a:lnTo>
                      <a:pt x="0" y="21599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None/>
                </a:pPr>
                <a:r>
                  <a:rPr lang="pl" sz="900" b="1" i="0" u="none" strike="noStrike" cap="none">
                    <a:solidFill>
                      <a:srgbClr val="FFFFFF"/>
                    </a:solidFill>
                    <a:latin typeface="Avenir"/>
                    <a:ea typeface="Avenir"/>
                    <a:cs typeface="Avenir"/>
                    <a:sym typeface="Avenir"/>
                  </a:rPr>
                  <a:t>WEWNĘTRZNE ZAPEWNIANIE JAKOŚCI</a:t>
                </a:r>
                <a:endParaRPr sz="2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39" name="Google Shape;139;p57"/>
            <p:cNvSpPr/>
            <p:nvPr/>
          </p:nvSpPr>
          <p:spPr>
            <a:xfrm>
              <a:off x="4962690" y="2701762"/>
              <a:ext cx="2542" cy="387585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21600" y="21599"/>
                  </a:moveTo>
                  <a:cubicBezTo>
                    <a:pt x="14400" y="14399"/>
                    <a:pt x="7199" y="7200"/>
                    <a:pt x="0" y="0"/>
                  </a:cubicBezTo>
                </a:path>
              </a:pathLst>
            </a:custGeom>
            <a:noFill/>
            <a:ln w="25400" cap="flat" cmpd="sng">
              <a:solidFill>
                <a:srgbClr val="A0A0A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40" name="Google Shape;140;p57"/>
            <p:cNvCxnSpPr/>
            <p:nvPr/>
          </p:nvCxnSpPr>
          <p:spPr>
            <a:xfrm>
              <a:off x="7056404" y="1301028"/>
              <a:ext cx="1" cy="389497"/>
            </a:xfrm>
            <a:prstGeom prst="straightConnector1">
              <a:avLst/>
            </a:prstGeom>
            <a:noFill/>
            <a:ln w="25400" cap="flat" cmpd="sng">
              <a:solidFill>
                <a:srgbClr val="A0A0A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141" name="Google Shape;141;p57"/>
            <p:cNvSpPr/>
            <p:nvPr/>
          </p:nvSpPr>
          <p:spPr>
            <a:xfrm>
              <a:off x="5760788" y="2195515"/>
              <a:ext cx="503901" cy="2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21599" y="21599"/>
                  </a:moveTo>
                  <a:cubicBezTo>
                    <a:pt x="14399" y="14399"/>
                    <a:pt x="7200" y="7200"/>
                    <a:pt x="0" y="0"/>
                  </a:cubicBezTo>
                </a:path>
              </a:pathLst>
            </a:custGeom>
            <a:noFill/>
            <a:ln w="25400" cap="flat" cmpd="sng">
              <a:solidFill>
                <a:srgbClr val="A0A0A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57"/>
            <p:cNvSpPr/>
            <p:nvPr/>
          </p:nvSpPr>
          <p:spPr>
            <a:xfrm>
              <a:off x="1584325" y="2195516"/>
              <a:ext cx="503908" cy="1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0" y="21599"/>
                  </a:moveTo>
                  <a:cubicBezTo>
                    <a:pt x="7200" y="14399"/>
                    <a:pt x="14399" y="7200"/>
                    <a:pt x="21599" y="0"/>
                  </a:cubicBezTo>
                </a:path>
              </a:pathLst>
            </a:custGeom>
            <a:noFill/>
            <a:ln w="25400" cap="flat" cmpd="sng">
              <a:solidFill>
                <a:srgbClr val="A0A0A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43;p57"/>
            <p:cNvSpPr/>
            <p:nvPr/>
          </p:nvSpPr>
          <p:spPr>
            <a:xfrm>
              <a:off x="3672557" y="2195515"/>
              <a:ext cx="503907" cy="1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0" y="21599"/>
                  </a:moveTo>
                  <a:cubicBezTo>
                    <a:pt x="7200" y="14399"/>
                    <a:pt x="14399" y="7200"/>
                    <a:pt x="21599" y="0"/>
                  </a:cubicBezTo>
                </a:path>
              </a:pathLst>
            </a:custGeom>
            <a:noFill/>
            <a:ln w="25400" cap="flat" cmpd="sng">
              <a:solidFill>
                <a:srgbClr val="A0A0A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44;p57"/>
            <p:cNvSpPr/>
            <p:nvPr/>
          </p:nvSpPr>
          <p:spPr>
            <a:xfrm rot="-5400000">
              <a:off x="3779371" y="-2987243"/>
              <a:ext cx="289792" cy="6264276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599"/>
                  </a:lnTo>
                  <a:lnTo>
                    <a:pt x="1099" y="21599"/>
                  </a:lnTo>
                </a:path>
              </a:pathLst>
            </a:custGeom>
            <a:noFill/>
            <a:ln w="25400" cap="flat" cmpd="sng">
              <a:solidFill>
                <a:srgbClr val="A0A0A0"/>
              </a:solidFill>
              <a:prstDash val="solid"/>
              <a:round/>
              <a:headEnd type="none" w="sm" len="sm"/>
              <a:tailEnd type="triangle" w="med" len="med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Slajd tytułowy">
  <p:cSld name="4_Slajd tytułow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7"/>
          <p:cNvSpPr/>
          <p:nvPr/>
        </p:nvSpPr>
        <p:spPr>
          <a:xfrm>
            <a:off x="4183037" y="3699043"/>
            <a:ext cx="3856725" cy="10481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pl" sz="12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Instytut Badań Edukacyjnych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p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ul. Górczewska 8, 01-180 Warszawa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p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tel.: (22) 241 71 00, e-mail: </a:t>
            </a:r>
            <a:r>
              <a:rPr lang="pl" sz="1200" b="0" i="0" u="sng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zsk@ibe.edu.pl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sng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" name="Google Shape;18;p4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20561" y="611243"/>
            <a:ext cx="2099998" cy="6782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83037" y="1162088"/>
            <a:ext cx="2184137" cy="4587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" name="Google Shape;20;p47"/>
          <p:cNvCxnSpPr/>
          <p:nvPr/>
        </p:nvCxnSpPr>
        <p:spPr>
          <a:xfrm>
            <a:off x="519596" y="1182779"/>
            <a:ext cx="2956635" cy="882239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" name="Google Shape;21;p47"/>
          <p:cNvCxnSpPr/>
          <p:nvPr/>
        </p:nvCxnSpPr>
        <p:spPr>
          <a:xfrm rot="10800000" flipH="1">
            <a:off x="519596" y="398683"/>
            <a:ext cx="372133" cy="784096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2" name="Google Shape;22;p47"/>
          <p:cNvCxnSpPr/>
          <p:nvPr/>
        </p:nvCxnSpPr>
        <p:spPr>
          <a:xfrm rot="10800000" flipH="1">
            <a:off x="3476231" y="680981"/>
            <a:ext cx="513878" cy="1384037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" name="Google Shape;23;p47"/>
          <p:cNvCxnSpPr/>
          <p:nvPr/>
        </p:nvCxnSpPr>
        <p:spPr>
          <a:xfrm flipH="1">
            <a:off x="-181369" y="1182779"/>
            <a:ext cx="700965" cy="294348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4" name="Google Shape;24;p47"/>
          <p:cNvCxnSpPr/>
          <p:nvPr/>
        </p:nvCxnSpPr>
        <p:spPr>
          <a:xfrm rot="10800000">
            <a:off x="5418386" y="2084516"/>
            <a:ext cx="838832" cy="1202791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5" name="Google Shape;25;p47"/>
          <p:cNvCxnSpPr/>
          <p:nvPr/>
        </p:nvCxnSpPr>
        <p:spPr>
          <a:xfrm rot="10800000">
            <a:off x="5418387" y="2084516"/>
            <a:ext cx="1745673" cy="34129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" name="Google Shape;26;p47"/>
          <p:cNvCxnSpPr/>
          <p:nvPr/>
        </p:nvCxnSpPr>
        <p:spPr>
          <a:xfrm flipH="1">
            <a:off x="6257217" y="2425805"/>
            <a:ext cx="959743" cy="861501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7" name="Google Shape;27;p47"/>
          <p:cNvCxnSpPr/>
          <p:nvPr/>
        </p:nvCxnSpPr>
        <p:spPr>
          <a:xfrm rot="10800000">
            <a:off x="3476231" y="2058993"/>
            <a:ext cx="1942157" cy="25524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8" name="Google Shape;28;p47"/>
          <p:cNvSpPr/>
          <p:nvPr/>
        </p:nvSpPr>
        <p:spPr>
          <a:xfrm>
            <a:off x="3449298" y="2005610"/>
            <a:ext cx="106766" cy="1067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baseline="-25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47"/>
          <p:cNvSpPr/>
          <p:nvPr/>
        </p:nvSpPr>
        <p:spPr>
          <a:xfrm>
            <a:off x="466213" y="1133003"/>
            <a:ext cx="106766" cy="1067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baseline="-25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47"/>
          <p:cNvSpPr/>
          <p:nvPr/>
        </p:nvSpPr>
        <p:spPr>
          <a:xfrm>
            <a:off x="5383856" y="2031132"/>
            <a:ext cx="106766" cy="1067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baseline="-25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47"/>
          <p:cNvSpPr/>
          <p:nvPr/>
        </p:nvSpPr>
        <p:spPr>
          <a:xfrm>
            <a:off x="6203833" y="3231916"/>
            <a:ext cx="106766" cy="1067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baseline="-25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47"/>
          <p:cNvSpPr/>
          <p:nvPr/>
        </p:nvSpPr>
        <p:spPr>
          <a:xfrm>
            <a:off x="466212" y="2299958"/>
            <a:ext cx="4235490" cy="1653903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pl"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Projekt współfinansowany ze środków Unii Europejskiej </a:t>
            </a:r>
            <a:br>
              <a:rPr lang="pl"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"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 ramach Europejskiego Funduszu Społecznego</a:t>
            </a:r>
            <a:endParaRPr sz="10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l" sz="1100" b="0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Wsparcie rozwoju ZSK w szczególności na poziomie regionalnym </a:t>
            </a:r>
            <a:br>
              <a:rPr lang="pl" sz="1100" b="0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" sz="1100" b="0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poprzez wdrażanie rozwiązań i inicjatyw skierowanych do użytkowników końcowych systemu – ZSK 4</a:t>
            </a:r>
            <a:endParaRPr sz="9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ajd tytułowy">
  <p:cSld name="Slajd tytułow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6"/>
          <p:cNvSpPr/>
          <p:nvPr/>
        </p:nvSpPr>
        <p:spPr>
          <a:xfrm>
            <a:off x="466214" y="3462529"/>
            <a:ext cx="3210842" cy="882239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" sz="1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Instytut Badań Edukacyjnych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ul. Górczewska 8, 01-180 Warszawa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tel.: (22) 241 71 00, e-mail: </a:t>
            </a:r>
            <a:r>
              <a:rPr lang="pl" sz="1400" b="0" i="0" u="sng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zsk@ibe.edu.pl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sng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5" name="Google Shape;35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20561" y="611243"/>
            <a:ext cx="2099998" cy="6782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83037" y="1162088"/>
            <a:ext cx="2184137" cy="4587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7" name="Google Shape;37;p46"/>
          <p:cNvCxnSpPr/>
          <p:nvPr/>
        </p:nvCxnSpPr>
        <p:spPr>
          <a:xfrm>
            <a:off x="519596" y="1182779"/>
            <a:ext cx="2956635" cy="882239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8" name="Google Shape;38;p46"/>
          <p:cNvCxnSpPr/>
          <p:nvPr/>
        </p:nvCxnSpPr>
        <p:spPr>
          <a:xfrm rot="10800000" flipH="1">
            <a:off x="519596" y="398683"/>
            <a:ext cx="372133" cy="784096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9" name="Google Shape;39;p46"/>
          <p:cNvCxnSpPr/>
          <p:nvPr/>
        </p:nvCxnSpPr>
        <p:spPr>
          <a:xfrm rot="10800000" flipH="1">
            <a:off x="3476231" y="680981"/>
            <a:ext cx="513878" cy="1384037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0" name="Google Shape;40;p46"/>
          <p:cNvCxnSpPr/>
          <p:nvPr/>
        </p:nvCxnSpPr>
        <p:spPr>
          <a:xfrm flipH="1">
            <a:off x="-181369" y="1182779"/>
            <a:ext cx="700965" cy="294348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1" name="Google Shape;41;p46"/>
          <p:cNvCxnSpPr/>
          <p:nvPr/>
        </p:nvCxnSpPr>
        <p:spPr>
          <a:xfrm rot="10800000">
            <a:off x="5418386" y="2084516"/>
            <a:ext cx="838832" cy="1202791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2" name="Google Shape;42;p46"/>
          <p:cNvCxnSpPr/>
          <p:nvPr/>
        </p:nvCxnSpPr>
        <p:spPr>
          <a:xfrm rot="10800000">
            <a:off x="5418387" y="2084516"/>
            <a:ext cx="1745673" cy="34129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3" name="Google Shape;43;p46"/>
          <p:cNvCxnSpPr/>
          <p:nvPr/>
        </p:nvCxnSpPr>
        <p:spPr>
          <a:xfrm flipH="1">
            <a:off x="6257217" y="2425805"/>
            <a:ext cx="959743" cy="861501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4" name="Google Shape;44;p46"/>
          <p:cNvCxnSpPr/>
          <p:nvPr/>
        </p:nvCxnSpPr>
        <p:spPr>
          <a:xfrm rot="10800000">
            <a:off x="3476231" y="2058993"/>
            <a:ext cx="1942157" cy="25524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5" name="Google Shape;45;p46"/>
          <p:cNvSpPr/>
          <p:nvPr/>
        </p:nvSpPr>
        <p:spPr>
          <a:xfrm>
            <a:off x="3449298" y="2005610"/>
            <a:ext cx="106766" cy="1067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baseline="-25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46"/>
          <p:cNvSpPr/>
          <p:nvPr/>
        </p:nvSpPr>
        <p:spPr>
          <a:xfrm>
            <a:off x="466213" y="1133003"/>
            <a:ext cx="106766" cy="1067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baseline="-25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46"/>
          <p:cNvSpPr/>
          <p:nvPr/>
        </p:nvSpPr>
        <p:spPr>
          <a:xfrm>
            <a:off x="5383856" y="2031132"/>
            <a:ext cx="106766" cy="1067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baseline="-25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46"/>
          <p:cNvSpPr/>
          <p:nvPr/>
        </p:nvSpPr>
        <p:spPr>
          <a:xfrm>
            <a:off x="6203833" y="3231916"/>
            <a:ext cx="106766" cy="1067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baseline="-25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lajd tytułowy">
  <p:cSld name="3_Slajd tytułow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8"/>
          <p:cNvSpPr/>
          <p:nvPr/>
        </p:nvSpPr>
        <p:spPr>
          <a:xfrm>
            <a:off x="4183037" y="3699043"/>
            <a:ext cx="3856725" cy="10481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pl" sz="12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Instytut Badań Edukacyjnych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p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ul. Górczewska 8, 01-180 Warszawa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p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tel.: (22) 241 71 00, e-mail: </a:t>
            </a:r>
            <a:r>
              <a:rPr lang="pl" sz="1200" b="0" i="0" u="sng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zsk@ibe.edu.pl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sng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1" name="Google Shape;51;p4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20561" y="611243"/>
            <a:ext cx="2099998" cy="6782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83037" y="1162088"/>
            <a:ext cx="2184137" cy="4587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3" name="Google Shape;53;p48"/>
          <p:cNvCxnSpPr/>
          <p:nvPr/>
        </p:nvCxnSpPr>
        <p:spPr>
          <a:xfrm>
            <a:off x="519596" y="1182779"/>
            <a:ext cx="2956635" cy="882239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4" name="Google Shape;54;p48"/>
          <p:cNvCxnSpPr/>
          <p:nvPr/>
        </p:nvCxnSpPr>
        <p:spPr>
          <a:xfrm rot="10800000" flipH="1">
            <a:off x="519596" y="398683"/>
            <a:ext cx="372133" cy="784096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5" name="Google Shape;55;p48"/>
          <p:cNvCxnSpPr/>
          <p:nvPr/>
        </p:nvCxnSpPr>
        <p:spPr>
          <a:xfrm rot="10800000" flipH="1">
            <a:off x="3476231" y="680981"/>
            <a:ext cx="513878" cy="1384037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6" name="Google Shape;56;p48"/>
          <p:cNvCxnSpPr/>
          <p:nvPr/>
        </p:nvCxnSpPr>
        <p:spPr>
          <a:xfrm flipH="1">
            <a:off x="-181369" y="1182779"/>
            <a:ext cx="700965" cy="294348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7" name="Google Shape;57;p48"/>
          <p:cNvCxnSpPr/>
          <p:nvPr/>
        </p:nvCxnSpPr>
        <p:spPr>
          <a:xfrm rot="10800000">
            <a:off x="5418386" y="2084516"/>
            <a:ext cx="838832" cy="1202791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8" name="Google Shape;58;p48"/>
          <p:cNvCxnSpPr/>
          <p:nvPr/>
        </p:nvCxnSpPr>
        <p:spPr>
          <a:xfrm rot="10800000">
            <a:off x="5418387" y="2084516"/>
            <a:ext cx="1745673" cy="34129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9" name="Google Shape;59;p48"/>
          <p:cNvCxnSpPr/>
          <p:nvPr/>
        </p:nvCxnSpPr>
        <p:spPr>
          <a:xfrm flipH="1">
            <a:off x="6257217" y="2425805"/>
            <a:ext cx="959743" cy="861501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0" name="Google Shape;60;p48"/>
          <p:cNvCxnSpPr/>
          <p:nvPr/>
        </p:nvCxnSpPr>
        <p:spPr>
          <a:xfrm rot="10800000">
            <a:off x="3476231" y="2058993"/>
            <a:ext cx="1942157" cy="25524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1" name="Google Shape;61;p48"/>
          <p:cNvSpPr/>
          <p:nvPr/>
        </p:nvSpPr>
        <p:spPr>
          <a:xfrm>
            <a:off x="3449298" y="2005610"/>
            <a:ext cx="106766" cy="1067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baseline="-25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48"/>
          <p:cNvSpPr/>
          <p:nvPr/>
        </p:nvSpPr>
        <p:spPr>
          <a:xfrm>
            <a:off x="466213" y="1133003"/>
            <a:ext cx="106766" cy="1067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baseline="-25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48"/>
          <p:cNvSpPr/>
          <p:nvPr/>
        </p:nvSpPr>
        <p:spPr>
          <a:xfrm>
            <a:off x="5383856" y="2031132"/>
            <a:ext cx="106766" cy="1067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baseline="-25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48"/>
          <p:cNvSpPr/>
          <p:nvPr/>
        </p:nvSpPr>
        <p:spPr>
          <a:xfrm>
            <a:off x="6203833" y="3231916"/>
            <a:ext cx="106766" cy="1067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baseline="-25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48"/>
          <p:cNvSpPr/>
          <p:nvPr/>
        </p:nvSpPr>
        <p:spPr>
          <a:xfrm>
            <a:off x="466212" y="2299958"/>
            <a:ext cx="4235490" cy="1653903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pl"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Projekt współfinansowany ze środków Unii Europejskiej </a:t>
            </a:r>
            <a:br>
              <a:rPr lang="pl"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"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 ramach Europejskiego Funduszu Społecznego</a:t>
            </a:r>
            <a:endParaRPr sz="10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l" sz="1100" b="0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Wspieranie funkcjonowania i doskonalenie ZSK na rzecz </a:t>
            </a:r>
            <a:br>
              <a:rPr lang="pl" sz="1100" b="0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" sz="1100" b="0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wykorzystania oferowanych w nim rozwiązań do realizacji </a:t>
            </a:r>
            <a:br>
              <a:rPr lang="pl" sz="1100" b="0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" sz="1100" b="0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celów strategii rozwoju kraju – ZSK 5</a:t>
            </a:r>
            <a:endParaRPr sz="9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zawartość" type="obj">
  <p:cSld name="OBJEC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3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Google Shape;73;p4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4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4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4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zawartość">
  <p:cSld name="Tytuł i zawartość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9"/>
          <p:cNvSpPr txBox="1">
            <a:spLocks noGrp="1"/>
          </p:cNvSpPr>
          <p:nvPr>
            <p:ph type="body" idx="1"/>
          </p:nvPr>
        </p:nvSpPr>
        <p:spPr>
          <a:xfrm>
            <a:off x="532989" y="1247165"/>
            <a:ext cx="7323233" cy="3263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49250" algn="l" rtl="0">
              <a:lnSpc>
                <a:spcPct val="90000"/>
              </a:lnSpc>
              <a:spcBef>
                <a:spcPts val="783"/>
              </a:spcBef>
              <a:spcAft>
                <a:spcPts val="0"/>
              </a:spcAft>
              <a:buClr>
                <a:srgbClr val="0094D8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rgbClr val="0094D8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rgbClr val="0094D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49"/>
          <p:cNvSpPr txBox="1">
            <a:spLocks noGrp="1"/>
          </p:cNvSpPr>
          <p:nvPr>
            <p:ph type="title"/>
          </p:nvPr>
        </p:nvSpPr>
        <p:spPr>
          <a:xfrm>
            <a:off x="524917" y="472300"/>
            <a:ext cx="7323233" cy="528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Calibri"/>
              <a:buNone/>
              <a:defRPr sz="24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ytuł i zawartość">
  <p:cSld name="1_Tytuł i zawartość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0"/>
          <p:cNvSpPr txBox="1">
            <a:spLocks noGrp="1"/>
          </p:cNvSpPr>
          <p:nvPr>
            <p:ph type="body" idx="1"/>
          </p:nvPr>
        </p:nvSpPr>
        <p:spPr>
          <a:xfrm>
            <a:off x="537822" y="1253582"/>
            <a:ext cx="7885477" cy="3263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49250" algn="l" rtl="0">
              <a:lnSpc>
                <a:spcPct val="90000"/>
              </a:lnSpc>
              <a:spcBef>
                <a:spcPts val="783"/>
              </a:spcBef>
              <a:spcAft>
                <a:spcPts val="0"/>
              </a:spcAft>
              <a:buClr>
                <a:srgbClr val="0094D8"/>
              </a:buClr>
              <a:buSzPts val="1900"/>
              <a:buFont typeface="Noto Sans Symbols"/>
              <a:buChar char="✔"/>
              <a:defRPr sz="19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rgbClr val="0094D8"/>
              </a:buClr>
              <a:buSzPts val="1700"/>
              <a:buFont typeface="Noto Sans Symbols"/>
              <a:buChar char="✔"/>
              <a:defRPr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rgbClr val="0094D8"/>
              </a:buClr>
              <a:buSzPts val="1600"/>
              <a:buFont typeface="Noto Sans Symbols"/>
              <a:buChar char="✔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Noto Sans Symbols"/>
              <a:buChar char="✔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Noto Sans Symbols"/>
              <a:buChar char="✔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50"/>
          <p:cNvSpPr txBox="1">
            <a:spLocks noGrp="1"/>
          </p:cNvSpPr>
          <p:nvPr>
            <p:ph type="title"/>
          </p:nvPr>
        </p:nvSpPr>
        <p:spPr>
          <a:xfrm>
            <a:off x="529751" y="478715"/>
            <a:ext cx="7885477" cy="528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Calibri"/>
              <a:buNone/>
              <a:defRPr sz="24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wa elementy zawartości">
  <p:cSld name="Dwa elementy zawartości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51"/>
          <p:cNvSpPr txBox="1">
            <a:spLocks noGrp="1"/>
          </p:cNvSpPr>
          <p:nvPr>
            <p:ph type="title"/>
          </p:nvPr>
        </p:nvSpPr>
        <p:spPr>
          <a:xfrm>
            <a:off x="532534" y="485132"/>
            <a:ext cx="6924615" cy="528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Calibri"/>
              <a:buNone/>
              <a:defRPr sz="24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Google Shape;85;p51"/>
          <p:cNvSpPr txBox="1">
            <a:spLocks noGrp="1"/>
          </p:cNvSpPr>
          <p:nvPr>
            <p:ph type="body" idx="1"/>
          </p:nvPr>
        </p:nvSpPr>
        <p:spPr>
          <a:xfrm>
            <a:off x="540605" y="1259999"/>
            <a:ext cx="3334739" cy="3263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49250" algn="l" rtl="0">
              <a:lnSpc>
                <a:spcPct val="90000"/>
              </a:lnSpc>
              <a:spcBef>
                <a:spcPts val="783"/>
              </a:spcBef>
              <a:spcAft>
                <a:spcPts val="0"/>
              </a:spcAft>
              <a:buClr>
                <a:srgbClr val="0094D8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rgbClr val="0094D8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rgbClr val="0094D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Google Shape;86;p51"/>
          <p:cNvSpPr txBox="1">
            <a:spLocks noGrp="1"/>
          </p:cNvSpPr>
          <p:nvPr>
            <p:ph type="body" idx="2"/>
          </p:nvPr>
        </p:nvSpPr>
        <p:spPr>
          <a:xfrm>
            <a:off x="4122409" y="1259999"/>
            <a:ext cx="3334739" cy="3263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49250" algn="l" rtl="0">
              <a:lnSpc>
                <a:spcPct val="90000"/>
              </a:lnSpc>
              <a:spcBef>
                <a:spcPts val="783"/>
              </a:spcBef>
              <a:spcAft>
                <a:spcPts val="0"/>
              </a:spcAft>
              <a:buClr>
                <a:srgbClr val="0094D8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rgbClr val="0094D8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rgbClr val="0094D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Slajd tytułowy">
  <p:cSld name="6_Slajd tytułowy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2"/>
          <p:cNvSpPr txBox="1"/>
          <p:nvPr/>
        </p:nvSpPr>
        <p:spPr>
          <a:xfrm>
            <a:off x="534192" y="426481"/>
            <a:ext cx="7193697" cy="4668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l" sz="2400" b="1" i="0" u="none" strike="noStrike" cap="none">
                <a:solidFill>
                  <a:srgbClr val="0094D8"/>
                </a:solidFill>
                <a:latin typeface="Calibri"/>
                <a:ea typeface="Calibri"/>
                <a:cs typeface="Calibri"/>
                <a:sym typeface="Calibri"/>
              </a:rPr>
              <a:t>KWALIFIKACJE</a:t>
            </a:r>
            <a:r>
              <a:rPr lang="pl" sz="2400" b="1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 AKTUALNIE ZGŁOSZONE DO ZRK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52"/>
          <p:cNvSpPr txBox="1"/>
          <p:nvPr/>
        </p:nvSpPr>
        <p:spPr>
          <a:xfrm>
            <a:off x="534190" y="1236369"/>
            <a:ext cx="7193697" cy="3220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01466" marR="0" lvl="0" indent="-20146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Calibri"/>
              <a:buChar char="•"/>
            </a:pPr>
            <a:r>
              <a:rPr lang="pl" sz="1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Prowadzenie szkoleń, warsztatów i treningów dla osób dorosłych pracujących </a:t>
            </a:r>
            <a:br>
              <a:rPr lang="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" sz="1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w organizacjach biznesowych i instytucjach administracji publicznej</a:t>
            </a:r>
            <a:endParaRPr sz="1400" b="0" i="0" u="none" strike="noStrike" cap="non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1466" marR="0" lvl="0" indent="-201466" algn="l" rtl="0">
              <a:lnSpc>
                <a:spcPct val="100000"/>
              </a:lnSpc>
              <a:spcBef>
                <a:spcPts val="471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Calibri"/>
              <a:buChar char="•"/>
            </a:pPr>
            <a:r>
              <a:rPr lang="pl" sz="1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Instruktor stylizacji paznokci</a:t>
            </a:r>
            <a:endParaRPr sz="1400" b="0" i="0" u="none" strike="noStrike" cap="non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1466" marR="0" lvl="0" indent="-201466" algn="l" rtl="0">
              <a:lnSpc>
                <a:spcPct val="100000"/>
              </a:lnSpc>
              <a:spcBef>
                <a:spcPts val="471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Calibri"/>
              <a:buChar char="•"/>
            </a:pPr>
            <a:r>
              <a:rPr lang="pl" sz="1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Instruktor stylizacji rzęs</a:t>
            </a:r>
            <a:endParaRPr sz="1400" b="0" i="0" u="none" strike="noStrike" cap="non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1466" marR="0" lvl="0" indent="-201466" algn="l" rtl="0">
              <a:lnSpc>
                <a:spcPct val="100000"/>
              </a:lnSpc>
              <a:spcBef>
                <a:spcPts val="471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Calibri"/>
              <a:buChar char="•"/>
            </a:pPr>
            <a:r>
              <a:rPr lang="pl" sz="1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Obsługa procesów kadrowo-płacowych</a:t>
            </a:r>
            <a:endParaRPr sz="1400" b="0" i="0" u="none" strike="noStrike" cap="non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1466" marR="0" lvl="0" indent="-201466" algn="l" rtl="0">
              <a:lnSpc>
                <a:spcPct val="100000"/>
              </a:lnSpc>
              <a:spcBef>
                <a:spcPts val="471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Calibri"/>
              <a:buChar char="•"/>
            </a:pPr>
            <a:r>
              <a:rPr lang="pl" sz="1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Praca z dzieckiem metodą Marii Montessori</a:t>
            </a:r>
            <a:endParaRPr sz="1400" b="0" i="0" u="none" strike="noStrike" cap="non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1466" marR="0" lvl="0" indent="-201466" algn="l" rtl="0">
              <a:lnSpc>
                <a:spcPct val="100000"/>
              </a:lnSpc>
              <a:spcBef>
                <a:spcPts val="471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Calibri"/>
              <a:buChar char="•"/>
            </a:pPr>
            <a:r>
              <a:rPr lang="pl" sz="1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Doradzanie w zakresie finansów osobistych</a:t>
            </a:r>
            <a:endParaRPr sz="1400" b="0" i="0" u="none" strike="noStrike" cap="non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1466" marR="0" lvl="0" indent="-201466" algn="l" rtl="0">
              <a:lnSpc>
                <a:spcPct val="100000"/>
              </a:lnSpc>
              <a:spcBef>
                <a:spcPts val="471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Calibri"/>
              <a:buChar char="•"/>
            </a:pPr>
            <a:r>
              <a:rPr lang="pl" sz="1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Planowanie i prowadzenie zajęć z kiteboardingu w ramach cyklu szkoleniowego</a:t>
            </a:r>
            <a:endParaRPr sz="1400" b="0" i="0" u="none" strike="noStrike" cap="non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1466" marR="0" lvl="0" indent="-201466" algn="l" rtl="0">
              <a:lnSpc>
                <a:spcPct val="100000"/>
              </a:lnSpc>
              <a:spcBef>
                <a:spcPts val="471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Calibri"/>
              <a:buChar char="•"/>
            </a:pPr>
            <a:r>
              <a:rPr lang="pl" sz="1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Organizowanie pobytu i działań edukacyjno-krajoznawczych </a:t>
            </a:r>
            <a:br>
              <a:rPr lang="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" sz="1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na terenach wiejskich</a:t>
            </a:r>
            <a:endParaRPr sz="1400" b="0" i="0" u="none" strike="noStrike" cap="non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1466" marR="0" lvl="0" indent="-201466" algn="l" rtl="0">
              <a:lnSpc>
                <a:spcPct val="100000"/>
              </a:lnSpc>
              <a:spcBef>
                <a:spcPts val="471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Calibri"/>
              <a:buChar char="•"/>
            </a:pPr>
            <a:r>
              <a:rPr lang="pl" sz="1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Przygotowywanie potraw zgodnie z trendami rynkowymi i zasadami </a:t>
            </a:r>
            <a:br>
              <a:rPr lang="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" sz="1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zdrowego żywienia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image" Target="../media/image6.jp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4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584191" y="4660890"/>
            <a:ext cx="5975620" cy="376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40"/>
          <p:cNvPicPr preferRelativeResize="0"/>
          <p:nvPr/>
        </p:nvPicPr>
        <p:blipFill rotWithShape="1">
          <a:blip r:embed="rId7">
            <a:alphaModFix/>
          </a:blip>
          <a:srcRect l="52" t="11202" r="53" b="-9899"/>
          <a:stretch/>
        </p:blipFill>
        <p:spPr>
          <a:xfrm>
            <a:off x="0" y="0"/>
            <a:ext cx="9134147" cy="5076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4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10800000" flipH="1">
            <a:off x="7192042" y="0"/>
            <a:ext cx="1951958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4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398721" y="4767465"/>
            <a:ext cx="769300" cy="237135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42"/>
          <p:cNvSpPr/>
          <p:nvPr/>
        </p:nvSpPr>
        <p:spPr>
          <a:xfrm>
            <a:off x="5644818" y="4868953"/>
            <a:ext cx="1525327" cy="129552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pl" sz="900" b="0" i="0" u="none" strike="noStrike" cap="none">
                <a:solidFill>
                  <a:srgbClr val="757070"/>
                </a:solidFill>
                <a:latin typeface="Calibri"/>
                <a:ea typeface="Calibri"/>
                <a:cs typeface="Calibri"/>
                <a:sym typeface="Calibri"/>
              </a:rPr>
              <a:t>Instytut Badań Edukacyjnych</a:t>
            </a:r>
            <a:endParaRPr sz="900" b="0" i="0" u="none" strike="noStrike" cap="none">
              <a:solidFill>
                <a:srgbClr val="75707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0" name="Google Shape;70;p42"/>
          <p:cNvCxnSpPr/>
          <p:nvPr/>
        </p:nvCxnSpPr>
        <p:spPr>
          <a:xfrm rot="10800000">
            <a:off x="7293092" y="4767465"/>
            <a:ext cx="0" cy="237135"/>
          </a:xfrm>
          <a:prstGeom prst="straightConnector1">
            <a:avLst/>
          </a:prstGeom>
          <a:noFill/>
          <a:ln w="9525" cap="flat" cmpd="sng">
            <a:solidFill>
              <a:srgbClr val="AEABAB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ziendobry.tvn.pl/zdrowie/sport-i-fitness/kurs-on-line-na-instruktora-sportowego-na-czym-polega-jak-go-zdac-da297468-ls5346561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youtube.com/watch?v=-nf3A3hG2y4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.png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azeta.sgh.waw.pl/po-prostu-ekonomia/lifelong-learning-dlaczego-warto-uczyc-sie-przez-cale-zyci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"/>
          <p:cNvSpPr txBox="1">
            <a:spLocks noGrp="1"/>
          </p:cNvSpPr>
          <p:nvPr>
            <p:ph type="body" idx="1"/>
          </p:nvPr>
        </p:nvSpPr>
        <p:spPr>
          <a:xfrm>
            <a:off x="456687" y="1637250"/>
            <a:ext cx="7808700" cy="3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778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None/>
            </a:pPr>
            <a:r>
              <a:rPr lang="pl" sz="2500" b="1" dirty="0">
                <a:latin typeface="Arial"/>
                <a:ea typeface="Arial"/>
                <a:cs typeface="Arial"/>
                <a:sym typeface="Arial"/>
              </a:rPr>
              <a:t>Uczę się przez całe życie </a:t>
            </a:r>
            <a:br>
              <a:rPr lang="pl" sz="2500" b="1" dirty="0">
                <a:latin typeface="Arial"/>
                <a:ea typeface="Arial"/>
                <a:cs typeface="Arial"/>
                <a:sym typeface="Arial"/>
              </a:rPr>
            </a:br>
            <a:r>
              <a:rPr lang="pl" sz="2500" b="1" dirty="0">
                <a:latin typeface="Arial"/>
                <a:ea typeface="Arial"/>
                <a:cs typeface="Arial"/>
                <a:sym typeface="Arial"/>
              </a:rPr>
              <a:t>- świadomie planuję, z satysfakcją pracuję</a:t>
            </a:r>
            <a:endParaRPr dirty="0"/>
          </a:p>
          <a:p>
            <a:pPr marL="179081" lvl="0" indent="-17908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None/>
            </a:pPr>
            <a:endParaRPr sz="1050" b="1" dirty="0">
              <a:latin typeface="Arial"/>
              <a:ea typeface="Arial"/>
              <a:cs typeface="Arial"/>
              <a:sym typeface="Arial"/>
            </a:endParaRPr>
          </a:p>
          <a:p>
            <a:pPr marL="17780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None/>
            </a:pPr>
            <a:endParaRPr lang="pl" sz="2500" b="1" dirty="0">
              <a:latin typeface="Arial"/>
              <a:ea typeface="Arial"/>
              <a:cs typeface="Arial"/>
              <a:sym typeface="Arial"/>
            </a:endParaRPr>
          </a:p>
          <a:p>
            <a:pPr marL="17780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None/>
            </a:pPr>
            <a:r>
              <a:rPr lang="pl" sz="2500" b="1" dirty="0">
                <a:latin typeface="Arial"/>
                <a:ea typeface="Arial"/>
                <a:cs typeface="Arial"/>
                <a:sym typeface="Arial"/>
              </a:rPr>
              <a:t>Lekcja 1: Trzy wymiary uczenia się </a:t>
            </a:r>
            <a:endParaRPr sz="2500" b="1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"/>
          <p:cNvSpPr txBox="1"/>
          <p:nvPr/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fld id="{00000000-1234-1234-1234-123412341234}" type="slidenum">
              <a:rPr lang="pl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65"/>
          <p:cNvSpPr txBox="1"/>
          <p:nvPr/>
        </p:nvSpPr>
        <p:spPr>
          <a:xfrm>
            <a:off x="914185" y="1509118"/>
            <a:ext cx="6843264" cy="426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3"/>
              <a:buFont typeface="Arial"/>
              <a:buNone/>
            </a:pPr>
            <a:endParaRPr sz="953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65"/>
          <p:cNvSpPr txBox="1"/>
          <p:nvPr/>
        </p:nvSpPr>
        <p:spPr>
          <a:xfrm>
            <a:off x="933747" y="441793"/>
            <a:ext cx="7276505" cy="678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31100" rIns="62225" bIns="311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pl" sz="2000" b="1" i="0" u="none" strike="noStrike" cap="none" dirty="0">
                <a:solidFill>
                  <a:srgbClr val="002060"/>
                </a:solidFill>
                <a:latin typeface="+mj-lt"/>
                <a:ea typeface="Cambria"/>
                <a:cs typeface="Cambria"/>
                <a:sym typeface="Cambria"/>
              </a:rPr>
              <a:t>FILM: E-KURS INSTRUKTORA NARCIARSTWA – </a:t>
            </a:r>
            <a:br>
              <a:rPr lang="pl" sz="2000" b="1" i="0" u="none" strike="noStrike" cap="none" dirty="0">
                <a:solidFill>
                  <a:srgbClr val="002060"/>
                </a:solidFill>
                <a:latin typeface="+mj-lt"/>
                <a:ea typeface="Cambria"/>
                <a:cs typeface="Cambria"/>
                <a:sym typeface="Cambria"/>
              </a:rPr>
            </a:br>
            <a:r>
              <a:rPr lang="pl" sz="2000" b="1" i="0" u="none" strike="noStrike" cap="none" dirty="0">
                <a:solidFill>
                  <a:srgbClr val="002060"/>
                </a:solidFill>
                <a:latin typeface="+mj-lt"/>
                <a:ea typeface="Cambria"/>
                <a:cs typeface="Cambria"/>
                <a:sym typeface="Cambria"/>
              </a:rPr>
              <a:t>BEZ ŚNIEGU I STOKU</a:t>
            </a:r>
            <a:endParaRPr sz="1400" b="0" i="0" u="none" strike="noStrike" cap="none" dirty="0">
              <a:solidFill>
                <a:srgbClr val="000000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65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pl" sz="1500">
                <a:solidFill>
                  <a:srgbClr val="535353"/>
                </a:solidFill>
              </a:rPr>
              <a:t>10</a:t>
            </a:fld>
            <a:endParaRPr sz="1500">
              <a:solidFill>
                <a:srgbClr val="535353"/>
              </a:solidFill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EF1487A8-9D43-4559-8E39-3614ADFF85BC}"/>
              </a:ext>
            </a:extLst>
          </p:cNvPr>
          <p:cNvSpPr txBox="1"/>
          <p:nvPr/>
        </p:nvSpPr>
        <p:spPr>
          <a:xfrm>
            <a:off x="1560955" y="2844257"/>
            <a:ext cx="5828312" cy="11233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hlinkClick r:id="rId3"/>
              </a:rPr>
              <a:t>https://dziendobry.tvn.pl/zdrowie/sport-i-fitness/kurs-on-line-na-instruktora-sportowego-na-czym-polega-jak-go-zdac-da297468-ls5346561</a:t>
            </a:r>
            <a:r>
              <a:rPr lang="pl-PL" dirty="0"/>
              <a:t>, </a:t>
            </a:r>
          </a:p>
          <a:p>
            <a:endParaRPr lang="pl-PL" dirty="0"/>
          </a:p>
          <a:p>
            <a:r>
              <a:rPr lang="pl-PL" sz="900" dirty="0"/>
              <a:t>data dostępu: 22.11.2023.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40313D2C-AB54-EF6D-E188-25B22BD1CD7A}"/>
              </a:ext>
            </a:extLst>
          </p:cNvPr>
          <p:cNvSpPr txBox="1"/>
          <p:nvPr/>
        </p:nvSpPr>
        <p:spPr>
          <a:xfrm>
            <a:off x="1520684" y="1358318"/>
            <a:ext cx="6102632" cy="11546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pl-PL" sz="1600" b="0" i="0" u="none" strike="noStrike" cap="none" dirty="0">
                <a:solidFill>
                  <a:srgbClr val="595959"/>
                </a:solidFill>
                <a:latin typeface="+mj-lt"/>
                <a:ea typeface="Calibri"/>
                <a:cs typeface="Calibri"/>
                <a:sym typeface="Calibri"/>
              </a:rPr>
              <a:t>Czy skorzystał(a)byś z usług osoby, która zdobyła tytuł instruktora narciarstwa na zaprezentowanym w filmie kursie internetowym?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66"/>
          <p:cNvSpPr txBox="1"/>
          <p:nvPr/>
        </p:nvSpPr>
        <p:spPr>
          <a:xfrm>
            <a:off x="1278517" y="1019764"/>
            <a:ext cx="6269451" cy="426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3"/>
              <a:buFont typeface="Arial"/>
              <a:buNone/>
            </a:pPr>
            <a:endParaRPr sz="953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0" name="Google Shape;270;p66" descr="Zintegrowany System Kwalifikacji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49967" y="1859083"/>
            <a:ext cx="4893977" cy="1188134"/>
          </a:xfrm>
          <a:prstGeom prst="rect">
            <a:avLst/>
          </a:prstGeom>
          <a:noFill/>
          <a:ln>
            <a:noFill/>
          </a:ln>
        </p:spPr>
      </p:pic>
      <p:sp>
        <p:nvSpPr>
          <p:cNvPr id="271" name="Google Shape;271;p66"/>
          <p:cNvSpPr txBox="1"/>
          <p:nvPr/>
        </p:nvSpPr>
        <p:spPr>
          <a:xfrm>
            <a:off x="1037645" y="545315"/>
            <a:ext cx="7276505" cy="370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31100" rIns="62225" bIns="311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pl" sz="2000" b="1" i="0" u="none" strike="noStrike" cap="none" dirty="0">
                <a:solidFill>
                  <a:srgbClr val="002060"/>
                </a:solidFill>
                <a:latin typeface="+mj-lt"/>
                <a:ea typeface="Cambria"/>
                <a:cs typeface="Cambria"/>
                <a:sym typeface="Cambria"/>
              </a:rPr>
              <a:t>ZINTEGROWANY SYSTEM KWALIFIKACJI</a:t>
            </a:r>
            <a:endParaRPr sz="1400" b="0" i="0" u="none" strike="noStrike" cap="none" dirty="0">
              <a:solidFill>
                <a:srgbClr val="000000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66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pl" sz="1500">
                <a:solidFill>
                  <a:srgbClr val="535353"/>
                </a:solidFill>
              </a:rPr>
              <a:t>11</a:t>
            </a:fld>
            <a:endParaRPr sz="1500">
              <a:solidFill>
                <a:srgbClr val="535353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67"/>
          <p:cNvSpPr txBox="1"/>
          <p:nvPr/>
        </p:nvSpPr>
        <p:spPr>
          <a:xfrm>
            <a:off x="1228511" y="1141208"/>
            <a:ext cx="6843264" cy="426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3"/>
              <a:buFont typeface="Arial"/>
              <a:buNone/>
            </a:pPr>
            <a:endParaRPr sz="953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67"/>
          <p:cNvSpPr txBox="1"/>
          <p:nvPr/>
        </p:nvSpPr>
        <p:spPr>
          <a:xfrm>
            <a:off x="933747" y="404066"/>
            <a:ext cx="7276505" cy="370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31100" rIns="62225" bIns="311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pl" sz="2000" b="1" i="0" u="none" strike="noStrike" cap="none" dirty="0">
                <a:solidFill>
                  <a:srgbClr val="002060"/>
                </a:solidFill>
                <a:latin typeface="+mj-lt"/>
                <a:ea typeface="Cambria"/>
                <a:cs typeface="Cambria"/>
                <a:sym typeface="Cambria"/>
              </a:rPr>
              <a:t>FILM: KWALIFIKACJE DLA WYMAGAJĄCYCH</a:t>
            </a:r>
            <a:endParaRPr sz="1400" b="0" i="0" u="none" strike="noStrike" cap="none" dirty="0">
              <a:solidFill>
                <a:srgbClr val="000000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67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pl" sz="1500">
                <a:solidFill>
                  <a:srgbClr val="535353"/>
                </a:solidFill>
              </a:rPr>
              <a:t>12</a:t>
            </a:fld>
            <a:endParaRPr sz="1500">
              <a:solidFill>
                <a:srgbClr val="535353"/>
              </a:solidFill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6952FD23-303F-867B-81EC-C67324EFE8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1167" y="1141145"/>
            <a:ext cx="5251969" cy="2848302"/>
          </a:xfrm>
          <a:prstGeom prst="rect">
            <a:avLst/>
          </a:prstGeom>
        </p:spPr>
      </p:pic>
      <p:sp>
        <p:nvSpPr>
          <p:cNvPr id="4" name="Google Shape;280;p67">
            <a:extLst>
              <a:ext uri="{FF2B5EF4-FFF2-40B4-BE49-F238E27FC236}">
                <a16:creationId xmlns:a16="http://schemas.microsoft.com/office/drawing/2014/main" id="{55E9B7AD-9D11-7A20-E437-A6B47663FA2D}"/>
              </a:ext>
            </a:extLst>
          </p:cNvPr>
          <p:cNvSpPr/>
          <p:nvPr/>
        </p:nvSpPr>
        <p:spPr>
          <a:xfrm>
            <a:off x="1629130" y="4137004"/>
            <a:ext cx="4904070" cy="315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t" anchorCtr="0">
            <a:spAutoFit/>
          </a:bodyPr>
          <a:lstStyle/>
          <a:p>
            <a:pPr marL="17145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pl" sz="1600" b="0" u="sng" strike="noStrike" cap="none" dirty="0">
                <a:solidFill>
                  <a:srgbClr val="595959"/>
                </a:solidFill>
                <a:latin typeface="+mj-lt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https://www.youtube.com/watch?v=-nf3A3hG2y4</a:t>
            </a:r>
            <a:endParaRPr sz="1600" b="0" u="none" strike="noStrike" cap="none" dirty="0">
              <a:solidFill>
                <a:srgbClr val="595959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68"/>
          <p:cNvSpPr/>
          <p:nvPr/>
        </p:nvSpPr>
        <p:spPr>
          <a:xfrm>
            <a:off x="2471097" y="3773958"/>
            <a:ext cx="5485878" cy="10064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00" tIns="31100" rIns="62200" bIns="31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17"/>
              <a:buFont typeface="Arial"/>
              <a:buNone/>
            </a:pPr>
            <a:endParaRPr sz="817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17"/>
              <a:buFont typeface="Arial"/>
              <a:buNone/>
            </a:pPr>
            <a:endParaRPr sz="817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68"/>
          <p:cNvSpPr/>
          <p:nvPr/>
        </p:nvSpPr>
        <p:spPr>
          <a:xfrm>
            <a:off x="1178718" y="1344092"/>
            <a:ext cx="4564641" cy="2977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Aft>
                <a:spcPts val="0"/>
              </a:spcAft>
              <a:buClr>
                <a:srgbClr val="0070C0"/>
              </a:buClr>
              <a:buSzPts val="2800"/>
              <a:buFont typeface="Arial" panose="020B0604020202020204" pitchFamily="34" charset="0"/>
              <a:buChar char="•"/>
            </a:pPr>
            <a:r>
              <a:rPr lang="pl" sz="1800" b="0" i="0" u="none" strike="noStrike" cap="none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ścieżki uczenia się</a:t>
            </a:r>
            <a:endParaRPr sz="1800" b="0" i="0" u="none" strike="noStrike" cap="none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50000"/>
              </a:lnSpc>
              <a:spcAft>
                <a:spcPts val="0"/>
              </a:spcAft>
              <a:buClr>
                <a:srgbClr val="0070C0"/>
              </a:buClr>
              <a:buSzPts val="2800"/>
              <a:buFont typeface="Arial" panose="020B0604020202020204" pitchFamily="34" charset="0"/>
              <a:buChar char="•"/>
            </a:pPr>
            <a:r>
              <a:rPr lang="pl" sz="1800" b="0" i="0" u="none" strike="noStrike" cap="none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edukacja formalna</a:t>
            </a:r>
            <a:endParaRPr sz="1800" b="0" i="0" u="none" strike="noStrike" cap="none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50000"/>
              </a:lnSpc>
              <a:spcAft>
                <a:spcPts val="0"/>
              </a:spcAft>
              <a:buClr>
                <a:srgbClr val="0070C0"/>
              </a:buClr>
              <a:buSzPts val="2800"/>
              <a:buFont typeface="Arial" panose="020B0604020202020204" pitchFamily="34" charset="0"/>
              <a:buChar char="•"/>
            </a:pPr>
            <a:r>
              <a:rPr lang="pl" sz="1800" b="0" i="0" u="none" strike="noStrike" cap="none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edukacja pozaformalna</a:t>
            </a:r>
            <a:endParaRPr sz="1800" b="0" i="0" u="none" strike="noStrike" cap="none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50000"/>
              </a:lnSpc>
              <a:spcAft>
                <a:spcPts val="0"/>
              </a:spcAft>
              <a:buClr>
                <a:srgbClr val="0070C0"/>
              </a:buClr>
              <a:buSzPts val="2800"/>
              <a:buFont typeface="Arial" panose="020B0604020202020204" pitchFamily="34" charset="0"/>
              <a:buChar char="•"/>
            </a:pPr>
            <a:r>
              <a:rPr lang="pl" sz="1800" b="0" i="0" u="none" strike="noStrike" cap="none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uczenie się nieformalne</a:t>
            </a:r>
            <a:endParaRPr sz="1800" b="0" i="0" u="none" strike="noStrike" cap="none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50000"/>
              </a:lnSpc>
              <a:spcAft>
                <a:spcPts val="0"/>
              </a:spcAft>
              <a:buClr>
                <a:srgbClr val="0070C0"/>
              </a:buClr>
              <a:buSzPts val="2800"/>
              <a:buFont typeface="Arial" panose="020B0604020202020204" pitchFamily="34" charset="0"/>
              <a:buChar char="•"/>
            </a:pPr>
            <a:r>
              <a:rPr lang="pl" sz="1800" b="0" i="0" u="none" strike="noStrike" cap="none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efekty uczenia się </a:t>
            </a:r>
            <a:endParaRPr sz="1800" b="0" i="0" u="none" strike="noStrike" cap="none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50000"/>
              </a:lnSpc>
              <a:spcAft>
                <a:spcPts val="0"/>
              </a:spcAft>
              <a:buClr>
                <a:srgbClr val="0070C0"/>
              </a:buClr>
              <a:buSzPts val="2800"/>
              <a:buFont typeface="Arial" panose="020B0604020202020204" pitchFamily="34" charset="0"/>
              <a:buChar char="•"/>
            </a:pPr>
            <a:r>
              <a:rPr lang="pl" sz="1800" b="0" i="0" u="none" strike="noStrike" cap="none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Lifelong learning (LLL)</a:t>
            </a:r>
            <a:endParaRPr sz="1800" b="0" i="0" u="none" strike="noStrike" cap="none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50000"/>
              </a:lnSpc>
              <a:spcAft>
                <a:spcPts val="0"/>
              </a:spcAft>
              <a:buClr>
                <a:srgbClr val="0070C0"/>
              </a:buClr>
              <a:buSzPts val="2800"/>
              <a:buFont typeface="Arial" panose="020B0604020202020204" pitchFamily="34" charset="0"/>
              <a:buChar char="•"/>
            </a:pPr>
            <a:r>
              <a:rPr lang="pl" sz="1800" b="0" i="0" u="none" strike="noStrike" cap="none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Zintegrowany System Kwalifikacji (ZSK)</a:t>
            </a:r>
            <a:endParaRPr sz="1800" b="0" i="0" u="none" strike="noStrike" cap="none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68"/>
          <p:cNvSpPr txBox="1"/>
          <p:nvPr/>
        </p:nvSpPr>
        <p:spPr>
          <a:xfrm>
            <a:off x="1015342" y="500710"/>
            <a:ext cx="7276505" cy="370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31100" rIns="62225" bIns="311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pl" sz="2000" b="1" i="0" u="none" strike="noStrike" cap="none" dirty="0">
                <a:solidFill>
                  <a:srgbClr val="002060"/>
                </a:solidFill>
                <a:latin typeface="+mj-lt"/>
                <a:ea typeface="Cambria"/>
                <a:cs typeface="Cambria"/>
                <a:sym typeface="Cambria"/>
              </a:rPr>
              <a:t>ZAPAMIĘTAJ</a:t>
            </a:r>
            <a:endParaRPr sz="1400" b="0" i="0" u="none" strike="noStrike" cap="none" dirty="0">
              <a:solidFill>
                <a:srgbClr val="000000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6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pl" sz="1500">
                <a:solidFill>
                  <a:srgbClr val="535353"/>
                </a:solidFill>
              </a:rPr>
              <a:t>13</a:t>
            </a:fld>
            <a:endParaRPr sz="1500">
              <a:solidFill>
                <a:srgbClr val="535353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8"/>
          <p:cNvSpPr/>
          <p:nvPr/>
        </p:nvSpPr>
        <p:spPr>
          <a:xfrm>
            <a:off x="2471097" y="3773958"/>
            <a:ext cx="5485878" cy="10064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00" tIns="31100" rIns="62200" bIns="31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17"/>
              <a:buFont typeface="Arial"/>
              <a:buNone/>
            </a:pPr>
            <a:endParaRPr sz="817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17"/>
              <a:buFont typeface="Arial"/>
              <a:buNone/>
            </a:pPr>
            <a:endParaRPr sz="817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38"/>
          <p:cNvSpPr txBox="1"/>
          <p:nvPr/>
        </p:nvSpPr>
        <p:spPr>
          <a:xfrm>
            <a:off x="933750" y="394075"/>
            <a:ext cx="7276500" cy="3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31100" rIns="62225" bIns="311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pl" sz="2000" b="1" i="0" u="none" strike="noStrike" cap="none" dirty="0">
                <a:solidFill>
                  <a:srgbClr val="002060"/>
                </a:solidFill>
                <a:latin typeface="+mj-lt"/>
                <a:ea typeface="Cambria"/>
                <a:cs typeface="Cambria"/>
                <a:sym typeface="Cambria"/>
              </a:rPr>
              <a:t>PO CO UCZYMY SIĘ? </a:t>
            </a:r>
            <a:endParaRPr sz="2000" b="1" i="0" u="none" strike="noStrike" cap="none" dirty="0">
              <a:solidFill>
                <a:srgbClr val="002060"/>
              </a:solidFill>
              <a:latin typeface="+mj-lt"/>
              <a:ea typeface="Cambria"/>
              <a:cs typeface="Cambria"/>
              <a:sym typeface="Cambria"/>
            </a:endParaRPr>
          </a:p>
        </p:txBody>
      </p:sp>
      <p:sp>
        <p:nvSpPr>
          <p:cNvPr id="160" name="Google Shape;160;p3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pl" sz="1500">
                <a:solidFill>
                  <a:srgbClr val="535353"/>
                </a:solidFill>
              </a:rPr>
              <a:t>2</a:t>
            </a:fld>
            <a:endParaRPr sz="1500">
              <a:solidFill>
                <a:srgbClr val="535353"/>
              </a:solidFill>
            </a:endParaRPr>
          </a:p>
        </p:txBody>
      </p:sp>
      <p:sp>
        <p:nvSpPr>
          <p:cNvPr id="161" name="Google Shape;161;p38"/>
          <p:cNvSpPr txBox="1"/>
          <p:nvPr/>
        </p:nvSpPr>
        <p:spPr>
          <a:xfrm>
            <a:off x="3108936" y="579087"/>
            <a:ext cx="2105100" cy="42636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500"/>
              <a:buFont typeface="Arial"/>
              <a:buNone/>
            </a:pPr>
            <a:r>
              <a:rPr lang="pl" sz="26500" b="0" i="0" u="none" strike="noStrike" cap="none" dirty="0">
                <a:solidFill>
                  <a:srgbClr val="3E8CD3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sz="26900" b="0" i="0" u="none" strike="noStrike" cap="none" dirty="0">
              <a:solidFill>
                <a:srgbClr val="3E8CD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58"/>
          <p:cNvSpPr txBox="1"/>
          <p:nvPr/>
        </p:nvSpPr>
        <p:spPr>
          <a:xfrm>
            <a:off x="6281671" y="2391763"/>
            <a:ext cx="1015700" cy="303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2"/>
              <a:buFont typeface="Arial"/>
              <a:buNone/>
            </a:pPr>
            <a:r>
              <a:rPr lang="pl" sz="1702" b="1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nabyte </a:t>
            </a:r>
            <a:br>
              <a:rPr lang="pl" sz="1702" b="1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" sz="1702" b="1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w toku </a:t>
            </a:r>
            <a:br>
              <a:rPr lang="pl" sz="1702" b="1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" sz="1702" b="1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uczenia się </a:t>
            </a:r>
            <a:br>
              <a:rPr lang="pl" sz="1702" b="1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702" b="1" i="0" u="none" strike="noStrike" cap="none" dirty="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58"/>
          <p:cNvSpPr/>
          <p:nvPr/>
        </p:nvSpPr>
        <p:spPr>
          <a:xfrm>
            <a:off x="2113134" y="1682415"/>
            <a:ext cx="3238756" cy="366402"/>
          </a:xfrm>
          <a:custGeom>
            <a:avLst/>
            <a:gdLst/>
            <a:ahLst/>
            <a:cxnLst/>
            <a:rect l="l" t="t" r="r" b="b"/>
            <a:pathLst>
              <a:path w="5186019" h="1380240" extrusionOk="0">
                <a:moveTo>
                  <a:pt x="5186019" y="1380239"/>
                </a:moveTo>
                <a:lnTo>
                  <a:pt x="690120" y="1380239"/>
                </a:lnTo>
                <a:lnTo>
                  <a:pt x="0" y="690120"/>
                </a:lnTo>
                <a:lnTo>
                  <a:pt x="690120" y="1"/>
                </a:lnTo>
                <a:lnTo>
                  <a:pt x="5186019" y="1"/>
                </a:lnTo>
                <a:lnTo>
                  <a:pt x="5186019" y="1380239"/>
                </a:lnTo>
                <a:close/>
              </a:path>
            </a:pathLst>
          </a:custGeom>
          <a:solidFill>
            <a:srgbClr val="599BD5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49125" tIns="98525" rIns="183925" bIns="985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6"/>
              <a:buFont typeface="Arial"/>
              <a:buNone/>
            </a:pPr>
            <a:r>
              <a:rPr lang="pl" sz="1906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Wiedza</a:t>
            </a:r>
            <a:endParaRPr sz="1906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58"/>
          <p:cNvSpPr/>
          <p:nvPr/>
        </p:nvSpPr>
        <p:spPr>
          <a:xfrm>
            <a:off x="2016354" y="2650877"/>
            <a:ext cx="3238756" cy="366402"/>
          </a:xfrm>
          <a:custGeom>
            <a:avLst/>
            <a:gdLst/>
            <a:ahLst/>
            <a:cxnLst/>
            <a:rect l="l" t="t" r="r" b="b"/>
            <a:pathLst>
              <a:path w="5186019" h="1380240" extrusionOk="0">
                <a:moveTo>
                  <a:pt x="5186019" y="1380239"/>
                </a:moveTo>
                <a:lnTo>
                  <a:pt x="690120" y="1380239"/>
                </a:lnTo>
                <a:lnTo>
                  <a:pt x="0" y="690120"/>
                </a:lnTo>
                <a:lnTo>
                  <a:pt x="690120" y="1"/>
                </a:lnTo>
                <a:lnTo>
                  <a:pt x="5186019" y="1"/>
                </a:lnTo>
                <a:lnTo>
                  <a:pt x="5186019" y="1380239"/>
                </a:lnTo>
                <a:close/>
              </a:path>
            </a:pathLst>
          </a:custGeom>
          <a:solidFill>
            <a:srgbClr val="599BD5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49125" tIns="98525" rIns="183925" bIns="985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6"/>
              <a:buFont typeface="Arial"/>
              <a:buNone/>
            </a:pPr>
            <a:r>
              <a:rPr lang="pl" sz="1906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Umiejętności</a:t>
            </a:r>
            <a:endParaRPr sz="2587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58"/>
          <p:cNvSpPr/>
          <p:nvPr/>
        </p:nvSpPr>
        <p:spPr>
          <a:xfrm>
            <a:off x="2009490" y="3713189"/>
            <a:ext cx="3238756" cy="366402"/>
          </a:xfrm>
          <a:custGeom>
            <a:avLst/>
            <a:gdLst/>
            <a:ahLst/>
            <a:cxnLst/>
            <a:rect l="l" t="t" r="r" b="b"/>
            <a:pathLst>
              <a:path w="5186019" h="1380240" extrusionOk="0">
                <a:moveTo>
                  <a:pt x="5186019" y="1380239"/>
                </a:moveTo>
                <a:lnTo>
                  <a:pt x="690120" y="1380239"/>
                </a:lnTo>
                <a:lnTo>
                  <a:pt x="0" y="690120"/>
                </a:lnTo>
                <a:lnTo>
                  <a:pt x="690120" y="1"/>
                </a:lnTo>
                <a:lnTo>
                  <a:pt x="5186019" y="1"/>
                </a:lnTo>
                <a:lnTo>
                  <a:pt x="5186019" y="1380239"/>
                </a:lnTo>
                <a:close/>
              </a:path>
            </a:pathLst>
          </a:custGeom>
          <a:solidFill>
            <a:srgbClr val="599BD5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49125" tIns="98525" rIns="183925" bIns="985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6"/>
              <a:buFont typeface="Arial"/>
              <a:buNone/>
            </a:pPr>
            <a:r>
              <a:rPr lang="pl" sz="1906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Kompetencje społeczne</a:t>
            </a:r>
            <a:endParaRPr sz="1906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58"/>
          <p:cNvSpPr/>
          <p:nvPr/>
        </p:nvSpPr>
        <p:spPr>
          <a:xfrm>
            <a:off x="5448670" y="1604075"/>
            <a:ext cx="499273" cy="2351587"/>
          </a:xfrm>
          <a:prstGeom prst="rightBrace">
            <a:avLst>
              <a:gd name="adj1" fmla="val 8333"/>
              <a:gd name="adj2" fmla="val 50000"/>
            </a:avLst>
          </a:prstGeom>
          <a:noFill/>
          <a:ln w="28575" cap="flat" cmpd="sng">
            <a:solidFill>
              <a:srgbClr val="59595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2200" tIns="31100" rIns="62200" bIns="31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6"/>
              <a:buFont typeface="Arial"/>
              <a:buNone/>
            </a:pPr>
            <a:endParaRPr sz="1396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58"/>
          <p:cNvSpPr txBox="1"/>
          <p:nvPr/>
        </p:nvSpPr>
        <p:spPr>
          <a:xfrm>
            <a:off x="1432309" y="1609612"/>
            <a:ext cx="6269451" cy="426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3"/>
              <a:buFont typeface="Arial"/>
              <a:buNone/>
            </a:pPr>
            <a:endParaRPr sz="953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4" name="Google Shape;174;p58"/>
          <p:cNvPicPr preferRelativeResize="0"/>
          <p:nvPr/>
        </p:nvPicPr>
        <p:blipFill rotWithShape="1">
          <a:blip r:embed="rId3">
            <a:alphaModFix/>
          </a:blip>
          <a:srcRect l="37383" t="32768" r="34695" b="16322"/>
          <a:stretch/>
        </p:blipFill>
        <p:spPr>
          <a:xfrm>
            <a:off x="1049580" y="1343740"/>
            <a:ext cx="966775" cy="9909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5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49127" y="2348930"/>
            <a:ext cx="967228" cy="962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58"/>
          <p:cNvPicPr preferRelativeResize="0"/>
          <p:nvPr/>
        </p:nvPicPr>
        <p:blipFill rotWithShape="1">
          <a:blip r:embed="rId5">
            <a:alphaModFix/>
          </a:blip>
          <a:srcRect l="30067" t="34364" r="41296" b="17274"/>
          <a:stretch/>
        </p:blipFill>
        <p:spPr>
          <a:xfrm>
            <a:off x="1023916" y="3396962"/>
            <a:ext cx="992438" cy="949174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58"/>
          <p:cNvSpPr txBox="1"/>
          <p:nvPr/>
        </p:nvSpPr>
        <p:spPr>
          <a:xfrm>
            <a:off x="927274" y="232618"/>
            <a:ext cx="7276505" cy="370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31100" rIns="62225" bIns="311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pl" sz="2000" b="1" i="0" u="none" strike="noStrike" cap="none" dirty="0">
                <a:solidFill>
                  <a:srgbClr val="002060"/>
                </a:solidFill>
                <a:latin typeface="+mj-lt"/>
                <a:ea typeface="Cambria"/>
                <a:cs typeface="Cambria"/>
                <a:sym typeface="Cambria"/>
              </a:rPr>
              <a:t>EFEKTY UCZENIA SIĘ</a:t>
            </a:r>
            <a:endParaRPr sz="1400" b="0" i="0" u="none" strike="noStrike" cap="none" dirty="0">
              <a:solidFill>
                <a:srgbClr val="000000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5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pl" sz="1500">
                <a:solidFill>
                  <a:srgbClr val="535353"/>
                </a:solidFill>
              </a:rPr>
              <a:t>3</a:t>
            </a:fld>
            <a:endParaRPr sz="1500">
              <a:solidFill>
                <a:srgbClr val="535353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59"/>
          <p:cNvSpPr/>
          <p:nvPr/>
        </p:nvSpPr>
        <p:spPr>
          <a:xfrm>
            <a:off x="2471097" y="3773958"/>
            <a:ext cx="5485878" cy="10064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00" tIns="31100" rIns="62200" bIns="31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17"/>
              <a:buFont typeface="Arial"/>
              <a:buNone/>
            </a:pPr>
            <a:endParaRPr sz="817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17"/>
              <a:buFont typeface="Arial"/>
              <a:buNone/>
            </a:pPr>
            <a:endParaRPr sz="817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59"/>
          <p:cNvSpPr txBox="1"/>
          <p:nvPr/>
        </p:nvSpPr>
        <p:spPr>
          <a:xfrm>
            <a:off x="1449967" y="255383"/>
            <a:ext cx="6269451" cy="426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3"/>
              <a:buFont typeface="Arial"/>
              <a:buNone/>
            </a:pPr>
            <a:endParaRPr sz="953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59"/>
          <p:cNvSpPr txBox="1"/>
          <p:nvPr/>
        </p:nvSpPr>
        <p:spPr>
          <a:xfrm>
            <a:off x="442913" y="829075"/>
            <a:ext cx="8044425" cy="8863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68550" rIns="68550" bIns="6855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l" sz="1800" b="0" i="0" u="none" strike="noStrike" cap="none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Wymień przykładowe umiejętności, które posiadasz? 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lang="pl" sz="1800" dirty="0">
              <a:solidFill>
                <a:srgbClr val="595959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l" sz="1800" b="0" i="0" u="none" strike="noStrike" cap="none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Gdzie się tego nauczyłaś (-eś)?</a:t>
            </a:r>
            <a:endParaRPr sz="1800" b="0" i="0" u="none" strike="noStrike" cap="none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59"/>
          <p:cNvSpPr txBox="1"/>
          <p:nvPr/>
        </p:nvSpPr>
        <p:spPr>
          <a:xfrm>
            <a:off x="442913" y="255383"/>
            <a:ext cx="7276500" cy="3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31100" rIns="62225" bIns="311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pl" sz="2000" b="1" i="0" u="none" strike="noStrike" cap="none" dirty="0">
                <a:solidFill>
                  <a:srgbClr val="002060"/>
                </a:solidFill>
                <a:latin typeface="+mj-lt"/>
                <a:ea typeface="Cambria"/>
                <a:cs typeface="Cambria"/>
                <a:sym typeface="Cambria"/>
              </a:rPr>
              <a:t>GDZIE SIĘ UCZYMY? </a:t>
            </a:r>
            <a:endParaRPr sz="1400" b="0" i="0" u="none" strike="noStrike" cap="none" dirty="0">
              <a:solidFill>
                <a:srgbClr val="000000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59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pl" sz="1500">
                <a:solidFill>
                  <a:srgbClr val="535353"/>
                </a:solidFill>
              </a:rPr>
              <a:t>4</a:t>
            </a:fld>
            <a:endParaRPr sz="1500">
              <a:solidFill>
                <a:srgbClr val="535353"/>
              </a:solidFill>
            </a:endParaRPr>
          </a:p>
        </p:txBody>
      </p:sp>
      <p:sp>
        <p:nvSpPr>
          <p:cNvPr id="190" name="Google Shape;190;p59"/>
          <p:cNvSpPr txBox="1"/>
          <p:nvPr/>
        </p:nvSpPr>
        <p:spPr>
          <a:xfrm>
            <a:off x="3028625" y="829075"/>
            <a:ext cx="2105100" cy="42636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500"/>
              <a:buFont typeface="Arial"/>
              <a:buNone/>
            </a:pPr>
            <a:r>
              <a:rPr lang="pl" sz="26500" b="0" i="0" u="none" strike="noStrike" cap="none">
                <a:solidFill>
                  <a:srgbClr val="3E8CD3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sz="26900" b="0" i="0" u="none" strike="noStrike" cap="none">
              <a:solidFill>
                <a:srgbClr val="3E8CD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60"/>
          <p:cNvSpPr txBox="1"/>
          <p:nvPr/>
        </p:nvSpPr>
        <p:spPr>
          <a:xfrm>
            <a:off x="1078812" y="1726614"/>
            <a:ext cx="6355334" cy="153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l" sz="1600" b="0" i="0" u="none" strike="noStrike" cap="none" dirty="0">
                <a:solidFill>
                  <a:srgbClr val="595959"/>
                </a:solidFill>
                <a:latin typeface="+mj-lt"/>
                <a:ea typeface="Arial"/>
                <a:cs typeface="Arial"/>
                <a:sym typeface="Arial"/>
              </a:rPr>
              <a:t>„Koncepcja </a:t>
            </a:r>
            <a:r>
              <a:rPr lang="pl" sz="1600" b="0" i="0" u="none" strike="noStrike" cap="none" dirty="0">
                <a:solidFill>
                  <a:srgbClr val="0070C0"/>
                </a:solidFill>
                <a:latin typeface="+mj-lt"/>
                <a:ea typeface="Calibri"/>
                <a:cs typeface="Calibri"/>
                <a:sym typeface="Calibri"/>
              </a:rPr>
              <a:t>uczenia się przez całe życie </a:t>
            </a:r>
            <a:r>
              <a:rPr lang="pl" sz="1600" b="0" i="0" u="none" strike="noStrike" cap="none" dirty="0">
                <a:solidFill>
                  <a:srgbClr val="595959"/>
                </a:solidFill>
                <a:latin typeface="+mj-lt"/>
                <a:ea typeface="Arial"/>
                <a:cs typeface="Arial"/>
                <a:sym typeface="Arial"/>
              </a:rPr>
              <a:t>określana jest obecnie jako </a:t>
            </a:r>
            <a:br>
              <a:rPr lang="pl" sz="1600" b="0" i="0" u="none" strike="noStrike" cap="none" dirty="0">
                <a:solidFill>
                  <a:srgbClr val="595959"/>
                </a:solidFill>
                <a:latin typeface="+mj-lt"/>
                <a:ea typeface="Arial"/>
                <a:cs typeface="Arial"/>
                <a:sym typeface="Arial"/>
              </a:rPr>
            </a:br>
            <a:r>
              <a:rPr lang="pl" sz="1600" b="0" i="0" u="none" strike="noStrike" cap="none" dirty="0">
                <a:solidFill>
                  <a:srgbClr val="0070C0"/>
                </a:solidFill>
                <a:latin typeface="+mj-lt"/>
                <a:ea typeface="Calibri"/>
                <a:cs typeface="Calibri"/>
                <a:sym typeface="Calibri"/>
              </a:rPr>
              <a:t>lifelong learning (LLL) </a:t>
            </a:r>
            <a:r>
              <a:rPr lang="pl" sz="1600" b="0" i="0" u="none" strike="noStrike" cap="none" dirty="0">
                <a:solidFill>
                  <a:srgbClr val="595959"/>
                </a:solidFill>
                <a:latin typeface="+mj-lt"/>
                <a:ea typeface="Arial"/>
                <a:cs typeface="Arial"/>
                <a:sym typeface="Arial"/>
              </a:rPr>
              <a:t>i odnosi się do wszelkiej, trwającej przez całe życie aktywności, mającej na celu rozwój wiedzy i umiejętności w perspektywie osobistej, obywatelskiej, społecznej oraz zorientowanej na </a:t>
            </a:r>
            <a:r>
              <a:rPr lang="pl" sz="1600" dirty="0">
                <a:solidFill>
                  <a:srgbClr val="595959"/>
                </a:solidFill>
                <a:latin typeface="+mj-lt"/>
              </a:rPr>
              <a:t>zatrudnienie”</a:t>
            </a:r>
            <a:r>
              <a:rPr lang="pl" sz="1600" dirty="0">
                <a:solidFill>
                  <a:srgbClr val="595959"/>
                </a:solidFill>
                <a:latin typeface="+mj-lt"/>
                <a:sym typeface="Calibri"/>
              </a:rPr>
              <a:t>.</a:t>
            </a:r>
            <a:endParaRPr sz="1600" dirty="0">
              <a:solidFill>
                <a:srgbClr val="595959"/>
              </a:solidFill>
              <a:latin typeface="+mj-lt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pl" sz="900" b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Źródło: </a:t>
            </a:r>
            <a:r>
              <a:rPr lang="pl" sz="900" b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  <a:hlinkClick r:id="rId3"/>
              </a:rPr>
              <a:t>https://gazeta.sgh.waw.pl/po-prostu-ekonomia/lifelong-learning-dlaczego-warto-uczyc-sie-przez-cale-zycie</a:t>
            </a:r>
            <a:r>
              <a:rPr lang="pl" sz="900" b="0" u="none" strike="noStrike" cap="none" dirty="0">
                <a:solidFill>
                  <a:schemeClr val="tx1"/>
                </a:solidFill>
                <a:latin typeface="+mj-lt"/>
                <a:ea typeface="Calibri"/>
                <a:cs typeface="Calibri"/>
                <a:sym typeface="Calibri"/>
              </a:rPr>
              <a:t>, data dostępu: 21.11.2023.</a:t>
            </a:r>
            <a:endParaRPr sz="900" b="0" u="none" strike="noStrike" cap="none" dirty="0">
              <a:solidFill>
                <a:schemeClr val="tx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60"/>
          <p:cNvSpPr txBox="1"/>
          <p:nvPr/>
        </p:nvSpPr>
        <p:spPr>
          <a:xfrm>
            <a:off x="1023016" y="381763"/>
            <a:ext cx="7808118" cy="678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31100" rIns="62225" bIns="311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pl" sz="2000" b="1" i="0" u="none" strike="noStrike" cap="none" dirty="0">
                <a:solidFill>
                  <a:srgbClr val="002060"/>
                </a:solidFill>
                <a:latin typeface="+mj-lt"/>
                <a:ea typeface="Cambria"/>
                <a:cs typeface="Cambria"/>
                <a:sym typeface="Cambria"/>
              </a:rPr>
              <a:t>UCZENIE SIĘ PRZEZ CAŁE ŻYCIE – </a:t>
            </a:r>
            <a:br>
              <a:rPr lang="pl" sz="2000" b="1" i="0" u="none" strike="noStrike" cap="none" dirty="0">
                <a:solidFill>
                  <a:srgbClr val="002060"/>
                </a:solidFill>
                <a:latin typeface="+mj-lt"/>
                <a:ea typeface="Cambria"/>
                <a:cs typeface="Cambria"/>
                <a:sym typeface="Cambria"/>
              </a:rPr>
            </a:br>
            <a:r>
              <a:rPr lang="pl" sz="2000" b="1" i="0" u="none" strike="noStrike" cap="none" dirty="0">
                <a:solidFill>
                  <a:srgbClr val="002060"/>
                </a:solidFill>
                <a:latin typeface="+mj-lt"/>
                <a:ea typeface="Cambria"/>
                <a:cs typeface="Cambria"/>
                <a:sym typeface="Cambria"/>
              </a:rPr>
              <a:t>LIFELONG LEARNING (LLL)</a:t>
            </a:r>
            <a:endParaRPr sz="1400" b="0" i="0" u="none" strike="noStrike" cap="none" dirty="0">
              <a:solidFill>
                <a:srgbClr val="000000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60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pl" sz="1500">
                <a:solidFill>
                  <a:srgbClr val="535353"/>
                </a:solidFill>
              </a:rPr>
              <a:t>5</a:t>
            </a:fld>
            <a:endParaRPr sz="1500">
              <a:solidFill>
                <a:srgbClr val="535353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61"/>
          <p:cNvSpPr txBox="1"/>
          <p:nvPr/>
        </p:nvSpPr>
        <p:spPr>
          <a:xfrm>
            <a:off x="955308" y="1420610"/>
            <a:ext cx="6576418" cy="3182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pl" sz="1800" b="0" i="0" u="none" strike="noStrike" cap="none" dirty="0">
                <a:solidFill>
                  <a:srgbClr val="595959"/>
                </a:solidFill>
                <a:latin typeface="+mj-lt"/>
                <a:ea typeface="Calibri"/>
                <a:cs typeface="Calibri"/>
                <a:sym typeface="Calibri"/>
              </a:rPr>
              <a:t>Kształcenie realizowane przez: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endParaRPr sz="1800" b="0" i="0" u="none" strike="noStrike" cap="none" dirty="0">
              <a:solidFill>
                <a:srgbClr val="595959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chemeClr val="accent5"/>
              </a:buClr>
              <a:buSzPts val="1638"/>
              <a:buFont typeface="Arial"/>
              <a:buChar char="•"/>
            </a:pPr>
            <a:r>
              <a:rPr lang="pl" sz="1800" b="0" i="0" u="none" strike="noStrike" cap="none" dirty="0">
                <a:solidFill>
                  <a:srgbClr val="595959"/>
                </a:solidFill>
                <a:latin typeface="+mj-lt"/>
                <a:sym typeface="Arial"/>
              </a:rPr>
              <a:t>publiczne i niepubliczne szkoły oraz inne podmioty systemu oświaty,</a:t>
            </a:r>
            <a:endParaRPr sz="1800" b="0" i="0" u="none" strike="noStrike" cap="none" dirty="0">
              <a:solidFill>
                <a:srgbClr val="595959"/>
              </a:solidFill>
              <a:latin typeface="+mj-lt"/>
              <a:sym typeface="Arial"/>
            </a:endParaRPr>
          </a:p>
          <a:p>
            <a:pPr marL="171450" marR="0" lvl="0" indent="-171450" algn="l" rtl="0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chemeClr val="accent5"/>
              </a:buClr>
              <a:buSzPts val="1638"/>
              <a:buFont typeface="Arial"/>
              <a:buChar char="•"/>
            </a:pPr>
            <a:r>
              <a:rPr lang="pl" sz="1800" b="0" i="0" u="none" strike="noStrike" cap="none" dirty="0">
                <a:solidFill>
                  <a:srgbClr val="595959"/>
                </a:solidFill>
                <a:latin typeface="+mj-lt"/>
                <a:sym typeface="Arial"/>
              </a:rPr>
              <a:t>uczelnie oraz inne podmioty systemu szkolnictwa wyższego</a:t>
            </a:r>
            <a:endParaRPr sz="1800" b="0" i="0" u="none" strike="noStrike" cap="none" dirty="0">
              <a:solidFill>
                <a:srgbClr val="595959"/>
              </a:solidFill>
              <a:latin typeface="+mj-lt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endParaRPr sz="1800" b="0" i="0" u="none" strike="noStrike" cap="none" dirty="0">
              <a:solidFill>
                <a:srgbClr val="595959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2"/>
              <a:buFont typeface="Arial"/>
              <a:buNone/>
            </a:pPr>
            <a:endParaRPr sz="1800" b="0" i="0" u="none" strike="noStrike" cap="none" dirty="0">
              <a:solidFill>
                <a:srgbClr val="0094D8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61"/>
          <p:cNvSpPr txBox="1"/>
          <p:nvPr/>
        </p:nvSpPr>
        <p:spPr>
          <a:xfrm>
            <a:off x="955308" y="441236"/>
            <a:ext cx="7276505" cy="370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31100" rIns="62225" bIns="311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pl" sz="2000" b="1" i="0" u="none" strike="noStrike" cap="none" dirty="0">
                <a:solidFill>
                  <a:srgbClr val="002060"/>
                </a:solidFill>
                <a:latin typeface="+mj-lt"/>
                <a:ea typeface="Cambria"/>
                <a:cs typeface="Cambria"/>
                <a:sym typeface="Cambria"/>
              </a:rPr>
              <a:t>EDUKACJA FORMALNA</a:t>
            </a:r>
            <a:endParaRPr sz="1400" b="0" i="0" u="none" strike="noStrike" cap="none" dirty="0">
              <a:solidFill>
                <a:srgbClr val="000000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6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pl" sz="1500">
                <a:solidFill>
                  <a:srgbClr val="535353"/>
                </a:solidFill>
              </a:rPr>
              <a:t>6</a:t>
            </a:fld>
            <a:endParaRPr sz="1500">
              <a:solidFill>
                <a:srgbClr val="53535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62"/>
          <p:cNvSpPr txBox="1"/>
          <p:nvPr/>
        </p:nvSpPr>
        <p:spPr>
          <a:xfrm>
            <a:off x="1178505" y="1325720"/>
            <a:ext cx="6269451" cy="426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endParaRPr sz="105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62"/>
          <p:cNvSpPr txBox="1"/>
          <p:nvPr/>
        </p:nvSpPr>
        <p:spPr>
          <a:xfrm>
            <a:off x="993620" y="1325720"/>
            <a:ext cx="6225900" cy="3393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pl" sz="1800" b="0" i="0" u="none" strike="noStrike" cap="none" dirty="0">
                <a:solidFill>
                  <a:srgbClr val="595959"/>
                </a:solidFill>
                <a:latin typeface="+mj-lt"/>
                <a:ea typeface="Calibri"/>
                <a:cs typeface="Calibri"/>
                <a:sym typeface="Calibri"/>
              </a:rPr>
              <a:t>Kształcenie i szkolenie realizowane w ramach programów, które </a:t>
            </a:r>
            <a:r>
              <a:rPr lang="pl" sz="1800" b="0" i="0" u="none" strike="noStrike" cap="none" dirty="0">
                <a:solidFill>
                  <a:srgbClr val="0070C0"/>
                </a:solidFill>
                <a:latin typeface="+mj-lt"/>
                <a:ea typeface="Calibri"/>
                <a:cs typeface="Calibri"/>
                <a:sym typeface="Calibri"/>
              </a:rPr>
              <a:t>nie prowadzą </a:t>
            </a:r>
            <a:r>
              <a:rPr lang="pl" sz="1800" b="0" i="0" u="none" strike="noStrike" cap="none" dirty="0">
                <a:solidFill>
                  <a:srgbClr val="595959"/>
                </a:solidFill>
                <a:latin typeface="+mj-lt"/>
                <a:ea typeface="Calibri"/>
                <a:cs typeface="Calibri"/>
                <a:sym typeface="Calibri"/>
              </a:rPr>
              <a:t>do uzyskania </a:t>
            </a:r>
            <a:r>
              <a:rPr lang="pl" sz="1800" b="0" i="0" u="none" strike="noStrike" cap="none" dirty="0">
                <a:solidFill>
                  <a:srgbClr val="0070C0"/>
                </a:solidFill>
                <a:latin typeface="+mj-lt"/>
                <a:ea typeface="Calibri"/>
                <a:cs typeface="Calibri"/>
                <a:sym typeface="Calibri"/>
              </a:rPr>
              <a:t>kwalifikacji pełnych </a:t>
            </a:r>
            <a:r>
              <a:rPr lang="pl" sz="1800" b="0" i="0" u="none" strike="noStrike" cap="none" dirty="0">
                <a:solidFill>
                  <a:srgbClr val="595959"/>
                </a:solidFill>
                <a:latin typeface="+mj-lt"/>
                <a:ea typeface="Calibri"/>
                <a:cs typeface="Calibri"/>
                <a:sym typeface="Calibri"/>
              </a:rPr>
              <a:t>oraz</a:t>
            </a:r>
            <a:r>
              <a:rPr lang="pl" sz="1800" b="0" i="0" u="none" strike="noStrike" cap="none" dirty="0">
                <a:solidFill>
                  <a:srgbClr val="0070C0"/>
                </a:solidFill>
                <a:latin typeface="+mj-lt"/>
                <a:ea typeface="Calibri"/>
                <a:cs typeface="Calibri"/>
                <a:sym typeface="Calibri"/>
              </a:rPr>
              <a:t> kwalifikacji </a:t>
            </a:r>
            <a:r>
              <a:rPr lang="pl" sz="1800" b="0" i="0" u="none" strike="noStrike" cap="none" dirty="0">
                <a:solidFill>
                  <a:srgbClr val="595959"/>
                </a:solidFill>
                <a:latin typeface="+mj-lt"/>
                <a:ea typeface="Calibri"/>
                <a:cs typeface="Calibri"/>
                <a:sym typeface="Calibri"/>
              </a:rPr>
              <a:t>nadawanych po ukończeniu studiów podyplomowych,</a:t>
            </a:r>
            <a:endParaRPr sz="1800" b="0" i="0" u="none" strike="noStrike" cap="none" dirty="0">
              <a:solidFill>
                <a:srgbClr val="595959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endParaRPr lang="pl" sz="1800" b="0" i="0" u="none" strike="noStrike" cap="none" dirty="0">
              <a:solidFill>
                <a:srgbClr val="595959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pl" sz="1800" b="0" i="0" u="none" strike="noStrike" cap="none" dirty="0">
                <a:solidFill>
                  <a:srgbClr val="595959"/>
                </a:solidFill>
                <a:latin typeface="+mj-lt"/>
                <a:ea typeface="Calibri"/>
                <a:cs typeface="Calibri"/>
                <a:sym typeface="Calibri"/>
              </a:rPr>
              <a:t>np. kursy prowadzone przez firmy szkoleniowe, stowarzyszenia branżowe.</a:t>
            </a:r>
            <a:endParaRPr sz="1800" b="0" i="0" u="none" strike="noStrike" cap="none" dirty="0">
              <a:solidFill>
                <a:srgbClr val="595959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2"/>
              <a:buFont typeface="Arial"/>
              <a:buNone/>
            </a:pPr>
            <a:r>
              <a:rPr lang="pl" sz="1800" b="0" i="0" u="none" strike="noStrike" cap="none" dirty="0">
                <a:solidFill>
                  <a:srgbClr val="595959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  <a:endParaRPr sz="1800" b="0" i="0" u="none" strike="noStrike" cap="none" dirty="0">
              <a:solidFill>
                <a:srgbClr val="595959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62"/>
          <p:cNvSpPr txBox="1"/>
          <p:nvPr/>
        </p:nvSpPr>
        <p:spPr>
          <a:xfrm>
            <a:off x="993620" y="483633"/>
            <a:ext cx="7290793" cy="370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31100" rIns="62225" bIns="311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pl" sz="2000" b="1" i="0" u="none" strike="noStrike" cap="none" dirty="0">
                <a:solidFill>
                  <a:srgbClr val="002060"/>
                </a:solidFill>
                <a:latin typeface="+mj-lt"/>
                <a:ea typeface="Cambria"/>
                <a:cs typeface="Cambria"/>
                <a:sym typeface="Cambria"/>
              </a:rPr>
              <a:t>EDUKACJA</a:t>
            </a:r>
            <a:r>
              <a:rPr lang="pl" sz="2000" b="1" i="0" u="none" strike="noStrike" cap="none" dirty="0">
                <a:solidFill>
                  <a:srgbClr val="002060"/>
                </a:solidFill>
                <a:latin typeface="Cambria"/>
                <a:ea typeface="Cambria"/>
                <a:cs typeface="Cambria"/>
                <a:sym typeface="Cambria"/>
              </a:rPr>
              <a:t> POZAFORMALNA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62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pl" sz="1500">
                <a:solidFill>
                  <a:srgbClr val="535353"/>
                </a:solidFill>
              </a:rPr>
              <a:t>7</a:t>
            </a:fld>
            <a:endParaRPr sz="1500">
              <a:solidFill>
                <a:srgbClr val="53535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63"/>
          <p:cNvSpPr/>
          <p:nvPr/>
        </p:nvSpPr>
        <p:spPr>
          <a:xfrm>
            <a:off x="2471097" y="3773958"/>
            <a:ext cx="5485878" cy="10064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00" tIns="31100" rIns="62200" bIns="31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17"/>
              <a:buFont typeface="Arial"/>
              <a:buNone/>
            </a:pPr>
            <a:endParaRPr sz="817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17"/>
              <a:buFont typeface="Arial"/>
              <a:buNone/>
            </a:pPr>
            <a:endParaRPr sz="817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63"/>
          <p:cNvSpPr txBox="1"/>
          <p:nvPr/>
        </p:nvSpPr>
        <p:spPr>
          <a:xfrm>
            <a:off x="1257086" y="997132"/>
            <a:ext cx="6269451" cy="426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3"/>
              <a:buFont typeface="Arial"/>
              <a:buNone/>
            </a:pPr>
            <a:endParaRPr sz="953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63"/>
          <p:cNvSpPr txBox="1"/>
          <p:nvPr/>
        </p:nvSpPr>
        <p:spPr>
          <a:xfrm>
            <a:off x="1157289" y="1258213"/>
            <a:ext cx="5736266" cy="1722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025"/>
              <a:buFont typeface="Arial"/>
              <a:buNone/>
            </a:pPr>
            <a:r>
              <a:rPr lang="pl" sz="1800" b="0" i="0" u="none" strike="noStrike" cap="none" dirty="0">
                <a:solidFill>
                  <a:srgbClr val="595959"/>
                </a:solidFill>
                <a:latin typeface="+mj-lt"/>
                <a:ea typeface="Calibri"/>
                <a:cs typeface="Calibri"/>
                <a:sym typeface="Calibri"/>
              </a:rPr>
              <a:t>Uzyskiwanie efektów uczenia się poprzez </a:t>
            </a:r>
            <a:br>
              <a:rPr lang="pl" sz="1800" b="0" i="0" u="none" strike="noStrike" cap="none" dirty="0">
                <a:solidFill>
                  <a:srgbClr val="595959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pl" sz="1800" b="0" i="0" u="none" strike="noStrike" cap="none" dirty="0">
                <a:solidFill>
                  <a:srgbClr val="0070C0"/>
                </a:solidFill>
                <a:latin typeface="+mj-lt"/>
                <a:ea typeface="Calibri"/>
                <a:cs typeface="Calibri"/>
                <a:sym typeface="Calibri"/>
              </a:rPr>
              <a:t>różnego rodzaju aktywność </a:t>
            </a:r>
            <a:br>
              <a:rPr lang="pl" sz="1800" b="0" i="0" u="none" strike="noStrike" cap="none" dirty="0">
                <a:solidFill>
                  <a:srgbClr val="0070C0"/>
                </a:solidFill>
                <a:latin typeface="+mj-lt"/>
                <a:ea typeface="Calibri"/>
                <a:cs typeface="Calibri"/>
                <a:sym typeface="Calibri"/>
              </a:rPr>
            </a:br>
            <a:r>
              <a:rPr lang="pl" sz="1800" b="0" i="0" u="none" strike="noStrike" cap="none" dirty="0">
                <a:solidFill>
                  <a:srgbClr val="595959"/>
                </a:solidFill>
                <a:latin typeface="+mj-lt"/>
                <a:ea typeface="Calibri"/>
                <a:cs typeface="Calibri"/>
                <a:sym typeface="Calibri"/>
              </a:rPr>
              <a:t>poza edukacją formalną i edukacją pozaformalną.</a:t>
            </a:r>
            <a:endParaRPr sz="1800" b="0" i="0" u="none" strike="noStrike" cap="none" dirty="0">
              <a:solidFill>
                <a:srgbClr val="595959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025"/>
              <a:buFont typeface="Arial"/>
              <a:buNone/>
            </a:pPr>
            <a:endParaRPr sz="1800" b="0" i="0" u="none" strike="noStrike" cap="none" dirty="0">
              <a:solidFill>
                <a:srgbClr val="C00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63"/>
          <p:cNvSpPr txBox="1"/>
          <p:nvPr/>
        </p:nvSpPr>
        <p:spPr>
          <a:xfrm>
            <a:off x="933747" y="495993"/>
            <a:ext cx="7276505" cy="370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31100" rIns="62225" bIns="311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pl" sz="2000" b="1" i="0" u="none" strike="noStrike" cap="none" dirty="0">
                <a:solidFill>
                  <a:srgbClr val="002060"/>
                </a:solidFill>
                <a:latin typeface="+mj-lt"/>
                <a:ea typeface="Cambria"/>
                <a:cs typeface="Cambria"/>
                <a:sym typeface="Cambria"/>
              </a:rPr>
              <a:t>NIEFORMALNE UCZENIE SIĘ</a:t>
            </a:r>
            <a:endParaRPr sz="1400" b="0" i="0" u="none" strike="noStrike" cap="none" dirty="0">
              <a:solidFill>
                <a:srgbClr val="000000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63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pl" sz="1500">
                <a:solidFill>
                  <a:srgbClr val="535353"/>
                </a:solidFill>
              </a:rPr>
              <a:t>8</a:t>
            </a:fld>
            <a:endParaRPr sz="1500">
              <a:solidFill>
                <a:srgbClr val="535353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64"/>
          <p:cNvSpPr/>
          <p:nvPr/>
        </p:nvSpPr>
        <p:spPr>
          <a:xfrm>
            <a:off x="2471097" y="3773958"/>
            <a:ext cx="5485878" cy="10064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00" tIns="31100" rIns="62200" bIns="31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17"/>
              <a:buFont typeface="Arial"/>
              <a:buNone/>
            </a:pPr>
            <a:endParaRPr sz="817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17"/>
              <a:buFont typeface="Arial"/>
              <a:buNone/>
            </a:pPr>
            <a:endParaRPr sz="817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64"/>
          <p:cNvSpPr txBox="1"/>
          <p:nvPr/>
        </p:nvSpPr>
        <p:spPr>
          <a:xfrm>
            <a:off x="979260" y="1162639"/>
            <a:ext cx="6269451" cy="426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3"/>
              <a:buFont typeface="Arial"/>
              <a:buNone/>
            </a:pPr>
            <a:endParaRPr sz="953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46" name="Google Shape;246;p64"/>
          <p:cNvGraphicFramePr/>
          <p:nvPr>
            <p:extLst>
              <p:ext uri="{D42A27DB-BD31-4B8C-83A1-F6EECF244321}">
                <p14:modId xmlns:p14="http://schemas.microsoft.com/office/powerpoint/2010/main" val="1020271749"/>
              </p:ext>
            </p:extLst>
          </p:nvPr>
        </p:nvGraphicFramePr>
        <p:xfrm>
          <a:off x="528423" y="792422"/>
          <a:ext cx="6568150" cy="3778300"/>
        </p:xfrm>
        <a:graphic>
          <a:graphicData uri="http://schemas.openxmlformats.org/drawingml/2006/table">
            <a:tbl>
              <a:tblPr>
                <a:noFill/>
                <a:tableStyleId>{213E25AA-E89F-4E1E-AAA2-A67D45D388B9}</a:tableStyleId>
              </a:tblPr>
              <a:tblGrid>
                <a:gridCol w="3545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0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6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0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" sz="900" u="none" strike="noStrike" cap="none" dirty="0">
                          <a:latin typeface="+mj-lt"/>
                        </a:rPr>
                        <a:t> </a:t>
                      </a:r>
                      <a:endParaRPr sz="800" u="none" strike="noStrike" cap="none" dirty="0">
                        <a:latin typeface="+mj-lt"/>
                      </a:endParaRPr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" sz="900" u="none" strike="noStrike" cap="none" dirty="0">
                          <a:latin typeface="+mj-lt"/>
                        </a:rPr>
                        <a:t>1</a:t>
                      </a:r>
                      <a:endParaRPr sz="800" b="1" u="none" strike="noStrike" cap="none" dirty="0">
                        <a:solidFill>
                          <a:srgbClr val="0070C0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" sz="900" u="none" strike="noStrike" cap="none">
                          <a:latin typeface="+mj-lt"/>
                        </a:rPr>
                        <a:t>2</a:t>
                      </a:r>
                      <a:endParaRPr sz="900" u="none" strike="noStrike" cap="none">
                        <a:latin typeface="+mj-lt"/>
                      </a:endParaRPr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" sz="900" u="none" strike="noStrike" cap="none">
                          <a:latin typeface="+mj-lt"/>
                        </a:rPr>
                        <a:t> Edukacja</a:t>
                      </a:r>
                      <a:br>
                        <a:rPr lang="pl" sz="900" u="none" strike="noStrike" cap="none">
                          <a:latin typeface="+mj-lt"/>
                        </a:rPr>
                      </a:br>
                      <a:r>
                        <a:rPr lang="pl" sz="900" u="none" strike="noStrike" cap="none">
                          <a:latin typeface="+mj-lt"/>
                        </a:rPr>
                        <a:t>formalna</a:t>
                      </a:r>
                      <a:endParaRPr sz="800" b="1" u="none" strike="noStrike" cap="none">
                        <a:solidFill>
                          <a:srgbClr val="0070C0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" sz="900" u="none" strike="noStrike" cap="none">
                          <a:latin typeface="+mj-lt"/>
                        </a:rPr>
                        <a:t>3</a:t>
                      </a:r>
                      <a:endParaRPr sz="900" u="none" strike="noStrike" cap="none">
                        <a:latin typeface="+mj-lt"/>
                      </a:endParaRPr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" sz="900" u="none" strike="noStrike" cap="none">
                          <a:latin typeface="+mj-lt"/>
                        </a:rPr>
                        <a:t> Edukacja </a:t>
                      </a:r>
                      <a:endParaRPr sz="800" u="none" strike="noStrike" cap="none">
                        <a:latin typeface="+mj-lt"/>
                      </a:endParaRPr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" sz="900" u="none" strike="noStrike" cap="none">
                          <a:latin typeface="+mj-lt"/>
                        </a:rPr>
                        <a:t>pozaformalna</a:t>
                      </a:r>
                      <a:endParaRPr sz="800" b="1" u="none" strike="noStrike" cap="none">
                        <a:solidFill>
                          <a:srgbClr val="0070C0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" sz="900" u="none" strike="noStrike" cap="none">
                          <a:latin typeface="+mj-lt"/>
                        </a:rPr>
                        <a:t>4</a:t>
                      </a:r>
                      <a:endParaRPr sz="900" u="none" strike="noStrike" cap="none">
                        <a:latin typeface="+mj-lt"/>
                      </a:endParaRPr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" sz="900" u="none" strike="noStrike" cap="none">
                          <a:latin typeface="+mj-lt"/>
                        </a:rPr>
                        <a:t> Uczenie się nieformalne</a:t>
                      </a:r>
                      <a:endParaRPr sz="800" b="1" u="none" strike="noStrike" cap="none">
                        <a:solidFill>
                          <a:srgbClr val="0070C0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" sz="900" u="none" strike="noStrike" cap="none" dirty="0">
                          <a:latin typeface="+mj-lt"/>
                        </a:rPr>
                        <a:t>Udział w przedmiotowej olimpiadzie chemicznej</a:t>
                      </a:r>
                      <a:endParaRPr sz="800" u="none" strike="noStrike" cap="none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635" marR="0" lvl="0" indent="-63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pl" sz="1000" u="none" strike="noStrike" cap="none" dirty="0">
                          <a:latin typeface="+mj-lt"/>
                        </a:rPr>
                        <a:t>+</a:t>
                      </a:r>
                      <a:endParaRPr sz="800" u="none" strike="noStrike" cap="none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635" marR="0" lvl="0" indent="-63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pl" sz="1000" u="none" strike="noStrike" cap="none">
                          <a:latin typeface="+mj-lt"/>
                        </a:rPr>
                        <a:t> </a:t>
                      </a:r>
                      <a:endParaRPr sz="800" u="none" strike="noStrike" cap="none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635" marR="0" lvl="0" indent="-63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pl" sz="1000" u="none" strike="noStrike" cap="none">
                          <a:latin typeface="+mj-lt"/>
                        </a:rPr>
                        <a:t> </a:t>
                      </a:r>
                      <a:endParaRPr sz="800" u="none" strike="noStrike" cap="none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" sz="900" u="none" strike="noStrike" cap="none">
                          <a:latin typeface="+mj-lt"/>
                        </a:rPr>
                        <a:t>Szkolenie zawodowe z programu Auto Cad</a:t>
                      </a:r>
                      <a:endParaRPr sz="800" u="none" strike="noStrike" cap="none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635" marR="0" lvl="0" indent="-63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pl" sz="1000" u="none" strike="noStrike" cap="none" dirty="0">
                          <a:latin typeface="+mj-lt"/>
                        </a:rPr>
                        <a:t> </a:t>
                      </a:r>
                      <a:endParaRPr sz="800" u="none" strike="noStrike" cap="none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635" marR="0" lvl="0" indent="-63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pl" sz="1000" u="none" strike="noStrike" cap="none">
                          <a:latin typeface="+mj-lt"/>
                        </a:rPr>
                        <a:t>+</a:t>
                      </a:r>
                      <a:endParaRPr sz="800" u="none" strike="noStrike" cap="none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635" marR="0" lvl="0" indent="-63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pl" sz="1000" u="none" strike="noStrike" cap="none">
                          <a:latin typeface="+mj-lt"/>
                        </a:rPr>
                        <a:t> </a:t>
                      </a:r>
                      <a:endParaRPr sz="800" u="none" strike="noStrike" cap="none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" sz="900" u="none" strike="noStrike" cap="none" dirty="0">
                          <a:latin typeface="+mj-lt"/>
                        </a:rPr>
                        <a:t>Wykorzystanie twierdzenia Pitagorasa na lekcji matematyki</a:t>
                      </a:r>
                      <a:endParaRPr sz="800" u="none" strike="noStrike" cap="none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635" marR="0" lvl="0" indent="-63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pl" sz="1000" u="none" strike="noStrike" cap="none">
                          <a:latin typeface="+mj-lt"/>
                        </a:rPr>
                        <a:t>+</a:t>
                      </a:r>
                      <a:endParaRPr sz="800" u="none" strike="noStrike" cap="none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635" marR="0" lvl="0" indent="-63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pl" sz="1000" u="none" strike="noStrike" cap="none" dirty="0">
                          <a:latin typeface="+mj-lt"/>
                        </a:rPr>
                        <a:t> </a:t>
                      </a:r>
                      <a:endParaRPr sz="800" u="none" strike="noStrike" cap="none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635" marR="0" lvl="0" indent="-63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pl" sz="1000" u="none" strike="noStrike" cap="none">
                          <a:latin typeface="+mj-lt"/>
                        </a:rPr>
                        <a:t> </a:t>
                      </a:r>
                      <a:endParaRPr sz="800" u="none" strike="noStrike" cap="none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" sz="900" u="none" strike="noStrike" cap="none">
                          <a:latin typeface="+mj-lt"/>
                        </a:rPr>
                        <a:t>Udział w pozalekcyjnym kursie języka angielskiego</a:t>
                      </a:r>
                      <a:endParaRPr sz="800" u="none" strike="noStrike" cap="none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635" marR="0" lvl="0" indent="-63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pl" sz="1000" u="none" strike="noStrike" cap="none">
                          <a:latin typeface="+mj-lt"/>
                        </a:rPr>
                        <a:t> </a:t>
                      </a:r>
                      <a:endParaRPr sz="800" u="none" strike="noStrike" cap="none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635" marR="0" lvl="0" indent="-63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pl" sz="1000" u="none" strike="noStrike" cap="none" dirty="0">
                          <a:latin typeface="+mj-lt"/>
                        </a:rPr>
                        <a:t>+</a:t>
                      </a:r>
                      <a:endParaRPr sz="800" u="none" strike="noStrike" cap="none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635" marR="0" lvl="0" indent="-63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pl" sz="1000" u="none" strike="noStrike" cap="none">
                          <a:latin typeface="+mj-lt"/>
                        </a:rPr>
                        <a:t> </a:t>
                      </a:r>
                      <a:endParaRPr sz="800" u="none" strike="noStrike" cap="none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" sz="900" u="none" strike="noStrike" cap="none" dirty="0">
                          <a:latin typeface="+mj-lt"/>
                        </a:rPr>
                        <a:t>Udział w szkoleniu Origami przez Internet</a:t>
                      </a:r>
                      <a:endParaRPr sz="800" u="none" strike="noStrike" cap="none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635" marR="0" lvl="0" indent="-63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pl" sz="1000" u="none" strike="noStrike" cap="none">
                          <a:latin typeface="+mj-lt"/>
                        </a:rPr>
                        <a:t> </a:t>
                      </a:r>
                      <a:endParaRPr sz="800" u="none" strike="noStrike" cap="none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635" marR="0" lvl="0" indent="-63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pl" sz="1000" u="none" strike="noStrike" cap="none" dirty="0">
                          <a:latin typeface="+mj-lt"/>
                        </a:rPr>
                        <a:t> </a:t>
                      </a:r>
                      <a:endParaRPr sz="800" u="none" strike="noStrike" cap="none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635" marR="0" lvl="0" indent="-63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pl" sz="1000" u="none" strike="noStrike" cap="none">
                          <a:latin typeface="+mj-lt"/>
                        </a:rPr>
                        <a:t>+</a:t>
                      </a:r>
                      <a:endParaRPr sz="800" u="none" strike="noStrike" cap="none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" sz="900" u="none" strike="noStrike" cap="none" dirty="0">
                          <a:latin typeface="+mj-lt"/>
                        </a:rPr>
                        <a:t>Udział w kursie prawo jazdy </a:t>
                      </a:r>
                      <a:endParaRPr sz="800" u="none" strike="noStrike" cap="none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635" marR="0" lvl="0" indent="-63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pl" sz="1000" u="none" strike="noStrike" cap="none">
                          <a:latin typeface="+mj-lt"/>
                        </a:rPr>
                        <a:t> </a:t>
                      </a:r>
                      <a:endParaRPr sz="800" u="none" strike="noStrike" cap="none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635" marR="0" lvl="0" indent="-63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pl" sz="1000" u="none" strike="noStrike" cap="none" dirty="0">
                          <a:latin typeface="+mj-lt"/>
                        </a:rPr>
                        <a:t>+</a:t>
                      </a:r>
                      <a:endParaRPr sz="800" u="none" strike="noStrike" cap="none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635" marR="0" lvl="0" indent="-63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pl" sz="1000" u="none" strike="noStrike" cap="none">
                          <a:latin typeface="+mj-lt"/>
                        </a:rPr>
                        <a:t> </a:t>
                      </a:r>
                      <a:endParaRPr sz="800" u="none" strike="noStrike" cap="none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" sz="900" u="none" strike="noStrike" cap="none">
                          <a:latin typeface="+mj-lt"/>
                        </a:rPr>
                        <a:t>Oglądanie filmów w kinie po angielsku</a:t>
                      </a:r>
                      <a:endParaRPr sz="800" u="none" strike="noStrike" cap="none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635" marR="0" lvl="0" indent="-63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pl" sz="1000" u="none" strike="noStrike" cap="none" dirty="0">
                          <a:latin typeface="+mj-lt"/>
                        </a:rPr>
                        <a:t> </a:t>
                      </a:r>
                      <a:endParaRPr sz="800" u="none" strike="noStrike" cap="none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635" marR="0" lvl="0" indent="-63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pl" sz="1000" u="none" strike="noStrike" cap="none" dirty="0">
                          <a:latin typeface="+mj-lt"/>
                        </a:rPr>
                        <a:t> </a:t>
                      </a:r>
                      <a:endParaRPr sz="800" u="none" strike="noStrike" cap="none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635" marR="0" lvl="0" indent="-63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pl" sz="1000" u="none" strike="noStrike" cap="none">
                          <a:latin typeface="+mj-lt"/>
                        </a:rPr>
                        <a:t>+</a:t>
                      </a:r>
                      <a:endParaRPr sz="800" u="none" strike="noStrike" cap="none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2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" sz="900" u="none" strike="noStrike" cap="none" dirty="0">
                          <a:latin typeface="+mj-lt"/>
                        </a:rPr>
                        <a:t>Uczenie się rozpoznawania grzybów jadalnych podczas grzybobrania</a:t>
                      </a:r>
                      <a:endParaRPr sz="800" u="none" strike="noStrike" cap="none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800" u="none" strike="noStrike" cap="none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800" u="none" strike="noStrike" cap="none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635" marR="0" lvl="0" indent="-635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pl" sz="1000" u="none" strike="noStrike" cap="none" dirty="0">
                          <a:latin typeface="+mj-lt"/>
                        </a:rPr>
                        <a:t>+</a:t>
                      </a:r>
                      <a:endParaRPr sz="800" u="none" strike="noStrike" cap="none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7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" sz="900" u="none" strike="noStrike" cap="none" dirty="0">
                          <a:latin typeface="+mj-lt"/>
                        </a:rPr>
                        <a:t>Uczenie się programowania w języku C++ na lekcjach informatyki</a:t>
                      </a:r>
                      <a:endParaRPr sz="800" u="none" strike="noStrike" cap="none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" sz="900" u="none" strike="noStrike" cap="none">
                          <a:latin typeface="+mj-lt"/>
                        </a:rPr>
                        <a:t>+</a:t>
                      </a:r>
                      <a:endParaRPr sz="800" u="none" strike="noStrike" cap="none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" sz="900" u="none" strike="noStrike" cap="none">
                          <a:latin typeface="+mj-lt"/>
                        </a:rPr>
                        <a:t> </a:t>
                      </a:r>
                      <a:endParaRPr sz="800" u="none" strike="noStrike" cap="none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" sz="900" u="none" strike="noStrike" cap="none" baseline="-25000" dirty="0">
                          <a:latin typeface="+mj-lt"/>
                        </a:rPr>
                        <a:t> </a:t>
                      </a:r>
                      <a:endParaRPr sz="800" u="none" strike="noStrike" cap="none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1425" marR="51425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47" name="Google Shape;247;p64"/>
          <p:cNvSpPr txBox="1"/>
          <p:nvPr/>
        </p:nvSpPr>
        <p:spPr>
          <a:xfrm>
            <a:off x="442913" y="255383"/>
            <a:ext cx="7276505" cy="370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31100" rIns="62225" bIns="311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pl" sz="2000" b="1" i="0" u="none" strike="noStrike" cap="none">
                <a:solidFill>
                  <a:srgbClr val="002060"/>
                </a:solidFill>
                <a:latin typeface="+mj-lt"/>
                <a:ea typeface="Cambria"/>
                <a:cs typeface="Cambria"/>
                <a:sym typeface="Cambria"/>
              </a:rPr>
              <a:t>ĆWICZENIE: TRZY WYMIARY EDUKACJI</a:t>
            </a:r>
            <a:endParaRPr sz="1400" b="0" i="0" u="none" strike="noStrike" cap="none">
              <a:solidFill>
                <a:srgbClr val="000000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64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pl" sz="1500">
                <a:solidFill>
                  <a:srgbClr val="535353"/>
                </a:solidFill>
              </a:rPr>
              <a:t>9</a:t>
            </a:fld>
            <a:endParaRPr sz="1500">
              <a:solidFill>
                <a:srgbClr val="535353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Projekt niestandardowy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Projekt niestandardowy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543</Words>
  <Application>Microsoft Office PowerPoint</Application>
  <PresentationFormat>Pokaz na ekranie (16:9)</PresentationFormat>
  <Paragraphs>129</Paragraphs>
  <Slides>14</Slides>
  <Notes>14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14</vt:i4>
      </vt:variant>
    </vt:vector>
  </HeadingPairs>
  <TitlesOfParts>
    <vt:vector size="21" baseType="lpstr">
      <vt:lpstr>Arial</vt:lpstr>
      <vt:lpstr>Avenir</vt:lpstr>
      <vt:lpstr>Calibri</vt:lpstr>
      <vt:lpstr>Cambria</vt:lpstr>
      <vt:lpstr>Noto Sans Symbols</vt:lpstr>
      <vt:lpstr>2_Projekt niestandardowy</vt:lpstr>
      <vt:lpstr>4_Projekt niestandardowy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Nowak</dc:creator>
  <cp:lastModifiedBy>Skokowski Paweł</cp:lastModifiedBy>
  <cp:revision>2</cp:revision>
  <dcterms:created xsi:type="dcterms:W3CDTF">2018-06-28T12:14:19Z</dcterms:created>
  <dcterms:modified xsi:type="dcterms:W3CDTF">2023-11-22T11:25:57Z</dcterms:modified>
</cp:coreProperties>
</file>