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efw/bKGaiJ8XDg55ScgHytCS7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8DE99B-57FD-4B96-A714-C15C86932C95}">
  <a:tblStyle styleId="{328DE99B-57FD-4B96-A714-C15C86932C9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8D93278-870A-49FC-A2C9-C9D723E8653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7" y="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6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3" name="Google Shape;413;p6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6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3" name="Google Shape;423;p6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5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5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179" name="Google Shape;179;p6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2" name="Google Shape;192;p6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6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1" name="Google Shape;231;p6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6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4" name="Google Shape;244;p6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6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6" name="Google Shape;386;p6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6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3" name="Google Shape;403;p6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6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3"/>
          <p:cNvSpPr txBox="1"/>
          <p:nvPr/>
        </p:nvSpPr>
        <p:spPr>
          <a:xfrm>
            <a:off x="545377" y="41364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3"/>
          <p:cNvSpPr txBox="1">
            <a:spLocks noGrp="1"/>
          </p:cNvSpPr>
          <p:nvPr>
            <p:ph type="body" idx="1"/>
          </p:nvPr>
        </p:nvSpPr>
        <p:spPr>
          <a:xfrm>
            <a:off x="545375" y="1258321"/>
            <a:ext cx="5883528" cy="262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 txBox="1"/>
          <p:nvPr/>
        </p:nvSpPr>
        <p:spPr>
          <a:xfrm>
            <a:off x="538658" y="407229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5" name="Google Shape;95;p54"/>
          <p:cNvGraphicFramePr/>
          <p:nvPr/>
        </p:nvGraphicFramePr>
        <p:xfrm>
          <a:off x="538658" y="12247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{328DE99B-57FD-4B96-A714-C15C86932C95}</a:tableStyleId>
              </a:tblPr>
              <a:tblGrid>
                <a:gridCol w="46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5"/>
          <p:cNvSpPr txBox="1"/>
          <p:nvPr/>
        </p:nvSpPr>
        <p:spPr>
          <a:xfrm>
            <a:off x="546278" y="413648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5"/>
          <p:cNvSpPr txBox="1">
            <a:spLocks noGrp="1"/>
          </p:cNvSpPr>
          <p:nvPr>
            <p:ph type="body" idx="1"/>
          </p:nvPr>
        </p:nvSpPr>
        <p:spPr>
          <a:xfrm>
            <a:off x="546277" y="1215916"/>
            <a:ext cx="5883528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3733"/>
              </a:spcBef>
              <a:spcAft>
                <a:spcPts val="0"/>
              </a:spcAft>
              <a:buClr>
                <a:srgbClr val="00A0E3"/>
              </a:buClr>
              <a:buSzPts val="2200"/>
              <a:buFont typeface="Arial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/>
          <p:nvPr/>
        </p:nvSpPr>
        <p:spPr>
          <a:xfrm>
            <a:off x="531038" y="39840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" name="Google Shape;101;p56"/>
          <p:cNvGraphicFramePr/>
          <p:nvPr/>
        </p:nvGraphicFramePr>
        <p:xfrm>
          <a:off x="531038" y="12082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{328DE99B-57FD-4B96-A714-C15C86932C95}</a:tableStyleId>
              </a:tblPr>
              <a:tblGrid>
                <a:gridCol w="16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7"/>
          <p:cNvSpPr txBox="1"/>
          <p:nvPr/>
        </p:nvSpPr>
        <p:spPr>
          <a:xfrm>
            <a:off x="554824" y="392875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57"/>
          <p:cNvGrpSpPr/>
          <p:nvPr/>
        </p:nvGrpSpPr>
        <p:grpSpPr>
          <a:xfrm>
            <a:off x="554822" y="1393759"/>
            <a:ext cx="6970799" cy="2895473"/>
            <a:chOff x="0" y="-1"/>
            <a:chExt cx="7848942" cy="4100648"/>
          </a:xfrm>
        </p:grpSpPr>
        <p:grpSp>
          <p:nvGrpSpPr>
            <p:cNvPr id="105" name="Google Shape;105;p57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106" name="Google Shape;106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57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109;p57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10" name="Google Shape;110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57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57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57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15" name="Google Shape;115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57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57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18" name="Google Shape;118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7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57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22" name="Google Shape;122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57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57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25" name="Google Shape;125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57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7" name="Google Shape;127;p57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8" name="Google Shape;128;p57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9" name="Google Shape;129;p57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130" name="Google Shape;130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7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2" name="Google Shape;132;p57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33" name="Google Shape;133;p57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134" name="Google Shape;134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57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57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137" name="Google Shape;137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7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" name="Google Shape;139;p57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57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1" name="Google Shape;141;p57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7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7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7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7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47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47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47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47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47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47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47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7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7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7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7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/>
          <p:nvPr/>
        </p:nvSpPr>
        <p:spPr>
          <a:xfrm>
            <a:off x="466214" y="3462529"/>
            <a:ext cx="3210842" cy="882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46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46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46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46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46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46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46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46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6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6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6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6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48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48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48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48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48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48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48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48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48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8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8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8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8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Wspieranie funkcjonowania i doskonalenie ZSK na rzecz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wykorzystania oferowanych w nim rozwiązań do realizacji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celów strategii rozwoju kraju – ZSK 5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body" idx="1"/>
          </p:nvPr>
        </p:nvSpPr>
        <p:spPr>
          <a:xfrm>
            <a:off x="532989" y="1247165"/>
            <a:ext cx="7323233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title"/>
          </p:nvPr>
        </p:nvSpPr>
        <p:spPr>
          <a:xfrm>
            <a:off x="524917" y="472300"/>
            <a:ext cx="7323233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0"/>
          <p:cNvSpPr txBox="1">
            <a:spLocks noGrp="1"/>
          </p:cNvSpPr>
          <p:nvPr>
            <p:ph type="body" idx="1"/>
          </p:nvPr>
        </p:nvSpPr>
        <p:spPr>
          <a:xfrm>
            <a:off x="537822" y="1253582"/>
            <a:ext cx="7885477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Noto Sans Symbols"/>
              <a:buChar char="✔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Noto Sans Symbols"/>
              <a:buChar char="✔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title"/>
          </p:nvPr>
        </p:nvSpPr>
        <p:spPr>
          <a:xfrm>
            <a:off x="529751" y="478715"/>
            <a:ext cx="7885477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body" idx="1"/>
          </p:nvPr>
        </p:nvSpPr>
        <p:spPr>
          <a:xfrm>
            <a:off x="540605" y="1259999"/>
            <a:ext cx="3334739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2"/>
          </p:nvPr>
        </p:nvSpPr>
        <p:spPr>
          <a:xfrm>
            <a:off x="4122409" y="1259999"/>
            <a:ext cx="3334739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2"/>
          <p:cNvSpPr txBox="1"/>
          <p:nvPr/>
        </p:nvSpPr>
        <p:spPr>
          <a:xfrm>
            <a:off x="534192" y="426481"/>
            <a:ext cx="7193697" cy="4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2"/>
          <p:cNvSpPr txBox="1"/>
          <p:nvPr/>
        </p:nvSpPr>
        <p:spPr>
          <a:xfrm>
            <a:off x="534190" y="1236369"/>
            <a:ext cx="7193697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1466" marR="0" lvl="0" indent="-2014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0"/>
          <p:cNvPicPr preferRelativeResize="0"/>
          <p:nvPr/>
        </p:nvPicPr>
        <p:blipFill rotWithShape="1">
          <a:blip r:embed="rId7">
            <a:alphaModFix/>
          </a:blip>
          <a:srcRect l="52" t="11202" r="52" b="-9898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 flipH="1">
            <a:off x="7192042" y="0"/>
            <a:ext cx="19519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8721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2"/>
          <p:cNvSpPr/>
          <p:nvPr/>
        </p:nvSpPr>
        <p:spPr>
          <a:xfrm>
            <a:off x="5644818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42"/>
          <p:cNvCxnSpPr/>
          <p:nvPr/>
        </p:nvCxnSpPr>
        <p:spPr>
          <a:xfrm rot="10800000">
            <a:off x="7293092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AKwhBaLlH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2R-Og_A-Ko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body" idx="1"/>
          </p:nvPr>
        </p:nvSpPr>
        <p:spPr>
          <a:xfrm>
            <a:off x="456687" y="1637250"/>
            <a:ext cx="7808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" sz="2500" b="1" dirty="0">
                <a:latin typeface="Arial"/>
                <a:ea typeface="Arial"/>
                <a:cs typeface="Arial"/>
                <a:sym typeface="Arial"/>
              </a:rPr>
              <a:t>Uczę się przez całe życie – </a:t>
            </a:r>
          </a:p>
          <a:p>
            <a:pPr marL="1778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" sz="2500" b="1" dirty="0">
                <a:latin typeface="Arial"/>
                <a:ea typeface="Arial"/>
                <a:cs typeface="Arial"/>
                <a:sym typeface="Arial"/>
              </a:rPr>
              <a:t>świadomie planuję, z satysfakcją pracuję</a:t>
            </a:r>
            <a:endParaRPr dirty="0"/>
          </a:p>
          <a:p>
            <a:pPr marL="179081" lvl="0" indent="-17908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endParaRPr sz="1050" b="1" dirty="0">
              <a:latin typeface="Arial"/>
              <a:ea typeface="Arial"/>
              <a:cs typeface="Arial"/>
              <a:sym typeface="Arial"/>
            </a:endParaRPr>
          </a:p>
          <a:p>
            <a:pPr marL="1778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" sz="2500" b="1" dirty="0">
                <a:latin typeface="Arial"/>
                <a:ea typeface="Arial"/>
                <a:cs typeface="Arial"/>
                <a:sym typeface="Arial"/>
              </a:rPr>
              <a:t>Lekcja 2: Polska Rama Kwalifikacji jako narzędzie </a:t>
            </a:r>
            <a:br>
              <a:rPr lang="pl" sz="2500" b="1" dirty="0">
                <a:latin typeface="Arial"/>
                <a:ea typeface="Arial"/>
                <a:cs typeface="Arial"/>
                <a:sym typeface="Arial"/>
              </a:rPr>
            </a:br>
            <a:r>
              <a:rPr lang="pl" sz="2500" b="1" dirty="0">
                <a:latin typeface="Arial"/>
                <a:ea typeface="Arial"/>
                <a:cs typeface="Arial"/>
                <a:sym typeface="Arial"/>
              </a:rPr>
              <a:t>wspierające uczenie się przez całe życie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"/>
          <p:cNvSpPr/>
          <p:nvPr/>
        </p:nvSpPr>
        <p:spPr>
          <a:xfrm>
            <a:off x="2471097" y="3773958"/>
            <a:ext cx="548587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6"/>
          <p:cNvSpPr txBox="1"/>
          <p:nvPr/>
        </p:nvSpPr>
        <p:spPr>
          <a:xfrm>
            <a:off x="645809" y="216726"/>
            <a:ext cx="7276505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KWALIFIKACJE PEŁNE I CZĄSTKOWE</a:t>
            </a:r>
            <a:endParaRPr sz="2000" b="1" i="0" u="none" strike="noStrike" cap="none" dirty="0">
              <a:solidFill>
                <a:srgbClr val="002060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66"/>
          <p:cNvSpPr/>
          <p:nvPr/>
        </p:nvSpPr>
        <p:spPr>
          <a:xfrm>
            <a:off x="645809" y="1178869"/>
            <a:ext cx="2184241" cy="56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endParaRPr sz="1361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66" descr="Wind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1" y="746234"/>
            <a:ext cx="2938834" cy="394889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6"/>
          <p:cNvSpPr/>
          <p:nvPr/>
        </p:nvSpPr>
        <p:spPr>
          <a:xfrm>
            <a:off x="4697364" y="3623624"/>
            <a:ext cx="734786" cy="35106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62225" rIns="62225" bIns="62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66" descr="Window"/>
          <p:cNvPicPr preferRelativeResize="0"/>
          <p:nvPr/>
        </p:nvPicPr>
        <p:blipFill rotWithShape="1">
          <a:blip r:embed="rId3">
            <a:alphaModFix/>
          </a:blip>
          <a:srcRect l="12719" t="73804" r="64124" b="18684"/>
          <a:stretch/>
        </p:blipFill>
        <p:spPr>
          <a:xfrm>
            <a:off x="5709265" y="3083334"/>
            <a:ext cx="1929724" cy="94244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5" name="Google Shape;395;p66" descr="Windo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54" y="585781"/>
            <a:ext cx="2977071" cy="426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6" descr="Window"/>
          <p:cNvPicPr preferRelativeResize="0"/>
          <p:nvPr/>
        </p:nvPicPr>
        <p:blipFill rotWithShape="1">
          <a:blip r:embed="rId4">
            <a:alphaModFix/>
          </a:blip>
          <a:srcRect l="14957" t="74623" r="61161" b="17738"/>
          <a:stretch/>
        </p:blipFill>
        <p:spPr>
          <a:xfrm>
            <a:off x="2000803" y="3083334"/>
            <a:ext cx="2022465" cy="96787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7" name="Google Shape;397;p66"/>
          <p:cNvSpPr/>
          <p:nvPr/>
        </p:nvSpPr>
        <p:spPr>
          <a:xfrm>
            <a:off x="1049667" y="3747360"/>
            <a:ext cx="653767" cy="35106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62225" rIns="62225" bIns="62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10</a:t>
            </a:fld>
            <a:endParaRPr sz="1500">
              <a:solidFill>
                <a:srgbClr val="535353"/>
              </a:solidFill>
            </a:endParaRPr>
          </a:p>
        </p:txBody>
      </p:sp>
      <p:sp>
        <p:nvSpPr>
          <p:cNvPr id="399" name="Google Shape;399;p66"/>
          <p:cNvSpPr txBox="1"/>
          <p:nvPr/>
        </p:nvSpPr>
        <p:spPr>
          <a:xfrm>
            <a:off x="142939" y="4781065"/>
            <a:ext cx="5647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https://dziennikuhttps//dziennikustaw.gov.pl/D2021000120301.pdfstaw.gov.pl/D2021000120301.pdf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/>
          <p:nvPr/>
        </p:nvSpPr>
        <p:spPr>
          <a:xfrm>
            <a:off x="2471097" y="3773958"/>
            <a:ext cx="5485950" cy="10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7"/>
          <p:cNvSpPr txBox="1"/>
          <p:nvPr/>
        </p:nvSpPr>
        <p:spPr>
          <a:xfrm>
            <a:off x="392907" y="212827"/>
            <a:ext cx="7313786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ĆWICZENIE</a:t>
            </a:r>
            <a:endParaRPr sz="2000" b="1" i="0" u="none" strike="noStrike" cap="none" dirty="0">
              <a:solidFill>
                <a:srgbClr val="002060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408" name="Google Shape;408;p67"/>
          <p:cNvGraphicFramePr/>
          <p:nvPr>
            <p:extLst>
              <p:ext uri="{D42A27DB-BD31-4B8C-83A1-F6EECF244321}">
                <p14:modId xmlns:p14="http://schemas.microsoft.com/office/powerpoint/2010/main" val="3865075632"/>
              </p:ext>
            </p:extLst>
          </p:nvPr>
        </p:nvGraphicFramePr>
        <p:xfrm>
          <a:off x="392907" y="639455"/>
          <a:ext cx="7699450" cy="4140900"/>
        </p:xfrm>
        <a:graphic>
          <a:graphicData uri="http://schemas.openxmlformats.org/drawingml/2006/table">
            <a:tbl>
              <a:tblPr>
                <a:noFill/>
                <a:tableStyleId>{C8D93278-870A-49FC-A2C9-C9D723E86537}</a:tableStyleId>
              </a:tblPr>
              <a:tblGrid>
                <a:gridCol w="675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DOKUMENT</a:t>
                      </a:r>
                      <a:endParaRPr sz="1000" b="1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  <a:latin typeface="+mj-lt"/>
                        </a:rPr>
                        <a:t>Poziom PRK</a:t>
                      </a:r>
                      <a:endParaRPr sz="900" b="1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1</a:t>
                      </a:r>
                      <a:endParaRPr sz="1000" b="1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2</a:t>
                      </a:r>
                      <a:endParaRPr sz="900" b="1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świadectwo dojrzałości 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dyplom potwierdzający kwalifikacje zawodowe po ukończeniu zasadniczej szkoły </a:t>
                      </a: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zawodowej oraz</a:t>
                      </a: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 po zdaniu egzaminów potwierdzających kwalifikacje w danym zawodzie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>
                          <a:highlight>
                            <a:srgbClr val="FFFFFF"/>
                          </a:highlight>
                          <a:latin typeface="+mj-lt"/>
                        </a:rPr>
                        <a:t>świadectwo ukończenia liceum</a:t>
                      </a:r>
                      <a:endParaRPr sz="10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dyplom potwierdzający kwalifikacje zawodowe po ukończeniu branżowej szkoły I stopnia oraz po zdaniu egzaminów potwierdzających kwalifikacje w danym zawodzie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>
                          <a:highlight>
                            <a:srgbClr val="FFFFFF"/>
                          </a:highlight>
                          <a:latin typeface="+mj-lt"/>
                        </a:rPr>
                        <a:t>świadectwo ukończenia szkoły branżowej I stopnia</a:t>
                      </a:r>
                      <a:endParaRPr sz="10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>
                          <a:highlight>
                            <a:srgbClr val="FFFFFF"/>
                          </a:highlight>
                          <a:latin typeface="+mj-lt"/>
                        </a:rPr>
                        <a:t>dyplom ukończenia studiów pierwszego stopnia </a:t>
                      </a:r>
                      <a:endParaRPr sz="10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dyplom potwierdzający kwalifikacje zawodowe po ukończeniu branżowej szkoły II stopnia oraz po zdaniu egzaminów potwierdzających kwalifikacje w danym zawodzie 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świadectwo ukończenia ośmioletniej szkoły podstawowej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świadectwo ukończenia technikum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dyplom doktorski 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dyplom ukończenia studiów drugiego stopnia 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" sz="1000" u="none" strike="noStrike" cap="none" dirty="0">
                          <a:highlight>
                            <a:srgbClr val="FFFFFF"/>
                          </a:highlight>
                          <a:latin typeface="+mj-lt"/>
                        </a:rPr>
                        <a:t>dyplom potwierdzający kwalifikacje zawodowe po ukończeniu technikum lub szkoły policealnej oraz po zdaniu egzaminów potwierdzających kwalifikacje w danym zawodzie</a:t>
                      </a:r>
                      <a:endParaRPr sz="10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 dirty="0">
                        <a:highlight>
                          <a:srgbClr val="FFFFFF"/>
                        </a:highlight>
                        <a:latin typeface="+mj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09" name="Google Shape;409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11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8"/>
          <p:cNvSpPr/>
          <p:nvPr/>
        </p:nvSpPr>
        <p:spPr>
          <a:xfrm>
            <a:off x="2471097" y="3773958"/>
            <a:ext cx="548587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8"/>
          <p:cNvSpPr txBox="1"/>
          <p:nvPr/>
        </p:nvSpPr>
        <p:spPr>
          <a:xfrm>
            <a:off x="400051" y="255383"/>
            <a:ext cx="7319368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PODSUMOWANIE ĆWICZENIA </a:t>
            </a:r>
            <a:endParaRPr sz="2000" b="1" i="0" u="none" strike="noStrike" cap="none" dirty="0">
              <a:solidFill>
                <a:srgbClr val="002060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418" name="Google Shape;418;p68"/>
          <p:cNvGraphicFramePr/>
          <p:nvPr>
            <p:extLst>
              <p:ext uri="{D42A27DB-BD31-4B8C-83A1-F6EECF244321}">
                <p14:modId xmlns:p14="http://schemas.microsoft.com/office/powerpoint/2010/main" val="1759103143"/>
              </p:ext>
            </p:extLst>
          </p:nvPr>
        </p:nvGraphicFramePr>
        <p:xfrm>
          <a:off x="400051" y="600070"/>
          <a:ext cx="7845400" cy="4107200"/>
        </p:xfrm>
        <a:graphic>
          <a:graphicData uri="http://schemas.openxmlformats.org/drawingml/2006/table">
            <a:tbl>
              <a:tblPr>
                <a:noFill/>
                <a:tableStyleId>{C8D93278-870A-49FC-A2C9-C9D723E86537}</a:tableStyleId>
              </a:tblPr>
              <a:tblGrid>
                <a:gridCol w="67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DOKUMENT</a:t>
                      </a:r>
                      <a:endParaRPr sz="900" b="1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Poziom PRK</a:t>
                      </a:r>
                      <a:endParaRPr sz="900" b="1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/>
                        <a:t>1</a:t>
                      </a:r>
                      <a:endParaRPr sz="9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/>
                        <a:t>2</a:t>
                      </a:r>
                      <a:endParaRPr sz="9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świadectwo dojrzałości 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4 poziom PRK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dyplom potwierdzający kwalifikacje zawodowe po ukończeniu zasadniczej szkoły z</a:t>
                      </a: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awodowej oraz </a:t>
                      </a: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po zdaniu egzaminów potwierdzających kwalifikacje w danym zawodzie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3 poziom PRK*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świadectwo ukończenia liceum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brak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dyplom potwierdzający kwalifikacje zawodowe po ukończeniu branżowej szkoły I stopnia oraz po zdaniu egzaminów potwierdzających kwalifikacje w danym zawodzie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3 poziom PRK*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świadectwo ukończenia szkoły branżowej I stopnia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brak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dyplom ukończenia studiów pierwszego stopnia 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6 poziom PRK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dyplom potwierdzający kwalifikacje zawodowe po ukończeniu branżowej szkoły II stopnia oraz po zdaniu egzaminów potwierdzających kwalifikacje w danym zawodzie 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4 poziom PRK*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świadectwo ukończenia ośmioletniej szkoły podstawowej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2 poziom PRK</a:t>
                      </a:r>
                      <a:endParaRPr sz="900" u="none" strike="noStrike" cap="none"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świadectwo ukończenia technikum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brak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dyplom doktorski 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>
                          <a:highlight>
                            <a:srgbClr val="FFFFFF"/>
                          </a:highlight>
                        </a:rPr>
                        <a:t>8 poziom PRK</a:t>
                      </a:r>
                      <a:endParaRPr sz="900" u="none" strike="noStrike" cap="none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dyplom ukończenia studiów drugiego stopnia 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7 poziom PRK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dyplom potwierdzający kwalifikacje zawodowe po ukończeniu technikum lub szkoły policealnej oraz po zdaniu egzaminów potwierdzających kwalifikacje w danym zawodzie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900" u="none" strike="noStrike" cap="none" dirty="0">
                          <a:highlight>
                            <a:srgbClr val="FFFFFF"/>
                          </a:highlight>
                        </a:rPr>
                        <a:t>4 poziom PRK*</a:t>
                      </a:r>
                      <a:endParaRPr sz="900" u="none" strike="noStrike" cap="none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19" name="Google Shape;419;p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12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9"/>
          <p:cNvSpPr txBox="1"/>
          <p:nvPr/>
        </p:nvSpPr>
        <p:spPr>
          <a:xfrm>
            <a:off x="980816" y="493276"/>
            <a:ext cx="7850318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ZAPAMIĘTAJ</a:t>
            </a:r>
            <a:endParaRPr sz="2000" b="1" i="0" u="none" strike="noStrike" cap="none" dirty="0">
              <a:solidFill>
                <a:srgbClr val="002060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427" name="Google Shape;427;p69"/>
          <p:cNvSpPr/>
          <p:nvPr/>
        </p:nvSpPr>
        <p:spPr>
          <a:xfrm>
            <a:off x="1171575" y="1176564"/>
            <a:ext cx="3843338" cy="246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kwalifikacja,</a:t>
            </a: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kwalifikacja pełna, </a:t>
            </a: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kwalifikacja cząstkowa</a:t>
            </a: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Polska Rama Kwalifikacji</a:t>
            </a: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13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8"/>
          <p:cNvSpPr/>
          <p:nvPr/>
        </p:nvSpPr>
        <p:spPr>
          <a:xfrm>
            <a:off x="2471097" y="3773958"/>
            <a:ext cx="548587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8"/>
          <p:cNvSpPr txBox="1"/>
          <p:nvPr/>
        </p:nvSpPr>
        <p:spPr>
          <a:xfrm>
            <a:off x="994201" y="475000"/>
            <a:ext cx="7305080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CZY PAMIĘTACIE, CO OZNACZAJĄ TE POJĘCIA? </a:t>
            </a:r>
            <a:endParaRPr sz="2000" b="1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160" name="Google Shape;160;p58"/>
          <p:cNvSpPr txBox="1">
            <a:spLocks noGrp="1"/>
          </p:cNvSpPr>
          <p:nvPr>
            <p:ph type="body" idx="1"/>
          </p:nvPr>
        </p:nvSpPr>
        <p:spPr>
          <a:xfrm>
            <a:off x="1187025" y="1176602"/>
            <a:ext cx="5161912" cy="322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92500" lnSpcReduction="10000"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38"/>
              <a:buChar char="•"/>
            </a:pPr>
            <a:r>
              <a:rPr lang="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ścieżki uczenia się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Char char="•"/>
            </a:pPr>
            <a:r>
              <a:rPr lang="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edukacja formalna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Char char="•"/>
            </a:pPr>
            <a:r>
              <a:rPr lang="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edukacja pozaformalna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Char char="•"/>
            </a:pPr>
            <a:r>
              <a:rPr lang="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uczenie się nieformalne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Char char="•"/>
            </a:pPr>
            <a:r>
              <a:rPr lang="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efekty uczenia się 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Char char="•"/>
            </a:pPr>
            <a:r>
              <a:rPr lang="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Lifelong learning (LLL)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Char char="•"/>
            </a:pPr>
            <a:r>
              <a:rPr lang="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Zintegrowany System Kwalifikacji (ZSK)</a:t>
            </a:r>
            <a:endParaRPr sz="18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2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9"/>
          <p:cNvSpPr txBox="1"/>
          <p:nvPr/>
        </p:nvSpPr>
        <p:spPr>
          <a:xfrm>
            <a:off x="1023647" y="528636"/>
            <a:ext cx="7871861" cy="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FILM: CO KRYJE SIĘ POD POJĘCIEM KWALIFIKACJA?</a:t>
            </a:r>
            <a:endParaRPr sz="2000" b="1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171" name="Google Shape;171;p59"/>
          <p:cNvSpPr/>
          <p:nvPr/>
        </p:nvSpPr>
        <p:spPr>
          <a:xfrm>
            <a:off x="1291887" y="3679786"/>
            <a:ext cx="6361064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714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1600" b="0" u="sng" strike="noStrike" cap="none" dirty="0">
                <a:solidFill>
                  <a:srgbClr val="595959"/>
                </a:solidFill>
                <a:latin typeface="+mj-lt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https://www.youtube.com/watch?v=9AKwhBaLlH8</a:t>
            </a:r>
            <a:endParaRPr lang="pl" sz="1600" u="sng" dirty="0">
              <a:solidFill>
                <a:srgbClr val="595959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714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600" b="0" u="none" strike="noStrike" cap="none" dirty="0">
              <a:solidFill>
                <a:srgbClr val="595959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714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9"/>
          <p:cNvSpPr txBox="1"/>
          <p:nvPr/>
        </p:nvSpPr>
        <p:spPr>
          <a:xfrm>
            <a:off x="979200" y="1053654"/>
            <a:ext cx="7185600" cy="239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Oglądając film, poszukajcie odpowiedzi na pytania: </a:t>
            </a: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674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dirty="0">
                <a:solidFill>
                  <a:srgbClr val="595959"/>
                </a:solidFill>
              </a:rPr>
              <a:t>c</a:t>
            </a: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 to jest kwalifikacja?</a:t>
            </a: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dirty="0">
                <a:solidFill>
                  <a:srgbClr val="595959"/>
                </a:solidFill>
              </a:rPr>
              <a:t>n</a:t>
            </a: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jakie dwie grupy dzielimy kwalifikacje w Polsce?</a:t>
            </a: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dirty="0">
                <a:solidFill>
                  <a:srgbClr val="595959"/>
                </a:solidFill>
              </a:rPr>
              <a:t>w</a:t>
            </a: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ymień przykładowe kwalifikacje</a:t>
            </a: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3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0"/>
          <p:cNvSpPr/>
          <p:nvPr/>
        </p:nvSpPr>
        <p:spPr>
          <a:xfrm>
            <a:off x="558441" y="1040555"/>
            <a:ext cx="1656076" cy="336218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zestaw </a:t>
            </a:r>
            <a:br>
              <a:rPr lang="pl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efektów uczenia się</a:t>
            </a:r>
            <a:endParaRPr sz="15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411" marR="0" lvl="0" indent="-14475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6"/>
              <a:buFont typeface="Arial"/>
              <a:buNone/>
            </a:pPr>
            <a:endParaRPr sz="1396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411" marR="0" lvl="0" indent="-233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51"/>
              <a:buFont typeface="Arial"/>
              <a:buChar char="•"/>
            </a:pPr>
            <a:r>
              <a:rPr lang="pl" sz="1396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wiedza,</a:t>
            </a:r>
            <a:endParaRPr sz="1396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411" marR="0" lvl="0" indent="-233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51"/>
              <a:buFont typeface="Arial"/>
              <a:buChar char="•"/>
            </a:pPr>
            <a:r>
              <a:rPr lang="pl" sz="1396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umiejętności,</a:t>
            </a:r>
            <a:endParaRPr sz="1396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411" marR="0" lvl="0" indent="-233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51"/>
              <a:buFont typeface="Arial"/>
              <a:buChar char="•"/>
            </a:pPr>
            <a:r>
              <a:rPr lang="pl" sz="1396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kompetencje społeczne</a:t>
            </a:r>
            <a:endParaRPr sz="1396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0"/>
          <p:cNvSpPr/>
          <p:nvPr/>
        </p:nvSpPr>
        <p:spPr>
          <a:xfrm>
            <a:off x="2214507" y="2242279"/>
            <a:ext cx="860288" cy="860288"/>
          </a:xfrm>
          <a:custGeom>
            <a:avLst/>
            <a:gdLst/>
            <a:ahLst/>
            <a:cxnLst/>
            <a:rect l="l" t="t" r="r" b="b"/>
            <a:pathLst>
              <a:path w="1263879" h="1263879" extrusionOk="0">
                <a:moveTo>
                  <a:pt x="167527" y="483307"/>
                </a:moveTo>
                <a:lnTo>
                  <a:pt x="483307" y="483307"/>
                </a:lnTo>
                <a:lnTo>
                  <a:pt x="483307" y="167527"/>
                </a:lnTo>
                <a:lnTo>
                  <a:pt x="780572" y="167527"/>
                </a:lnTo>
                <a:lnTo>
                  <a:pt x="780572" y="483307"/>
                </a:lnTo>
                <a:lnTo>
                  <a:pt x="1096352" y="483307"/>
                </a:lnTo>
                <a:lnTo>
                  <a:pt x="1096352" y="780572"/>
                </a:lnTo>
                <a:lnTo>
                  <a:pt x="780572" y="780572"/>
                </a:lnTo>
                <a:lnTo>
                  <a:pt x="780572" y="1096352"/>
                </a:lnTo>
                <a:lnTo>
                  <a:pt x="483307" y="1096352"/>
                </a:lnTo>
                <a:lnTo>
                  <a:pt x="483307" y="780572"/>
                </a:lnTo>
                <a:lnTo>
                  <a:pt x="167527" y="780572"/>
                </a:lnTo>
                <a:lnTo>
                  <a:pt x="167527" y="48330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114000" tIns="328950" rIns="114000" bIns="328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3"/>
              <a:buFont typeface="Arial"/>
              <a:buNone/>
            </a:pPr>
            <a:endParaRPr sz="129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0"/>
          <p:cNvSpPr/>
          <p:nvPr/>
        </p:nvSpPr>
        <p:spPr>
          <a:xfrm>
            <a:off x="4798930" y="2242279"/>
            <a:ext cx="860288" cy="860288"/>
          </a:xfrm>
          <a:custGeom>
            <a:avLst/>
            <a:gdLst/>
            <a:ahLst/>
            <a:cxnLst/>
            <a:rect l="l" t="t" r="r" b="b"/>
            <a:pathLst>
              <a:path w="1263879" h="1263879" extrusionOk="0">
                <a:moveTo>
                  <a:pt x="167527" y="260359"/>
                </a:moveTo>
                <a:lnTo>
                  <a:pt x="1096352" y="260359"/>
                </a:lnTo>
                <a:lnTo>
                  <a:pt x="1096352" y="557623"/>
                </a:lnTo>
                <a:lnTo>
                  <a:pt x="167527" y="557623"/>
                </a:lnTo>
                <a:lnTo>
                  <a:pt x="167527" y="260359"/>
                </a:lnTo>
                <a:close/>
                <a:moveTo>
                  <a:pt x="167527" y="706256"/>
                </a:moveTo>
                <a:lnTo>
                  <a:pt x="1096352" y="706256"/>
                </a:lnTo>
                <a:lnTo>
                  <a:pt x="1096352" y="1003520"/>
                </a:lnTo>
                <a:lnTo>
                  <a:pt x="167527" y="1003520"/>
                </a:lnTo>
                <a:lnTo>
                  <a:pt x="167527" y="70625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114000" tIns="177200" rIns="114000" bIns="177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3"/>
              <a:buFont typeface="Arial"/>
              <a:buNone/>
            </a:pPr>
            <a:endParaRPr sz="129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0"/>
          <p:cNvSpPr/>
          <p:nvPr/>
        </p:nvSpPr>
        <p:spPr>
          <a:xfrm>
            <a:off x="3110610" y="1040555"/>
            <a:ext cx="1656076" cy="336218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walidacja </a:t>
            </a:r>
            <a:endParaRPr sz="15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5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certyfikowanie</a:t>
            </a:r>
            <a:endParaRPr sz="15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0"/>
          <p:cNvSpPr/>
          <p:nvPr/>
        </p:nvSpPr>
        <p:spPr>
          <a:xfrm>
            <a:off x="5691472" y="1040554"/>
            <a:ext cx="1656000" cy="336217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" sz="2100" b="1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kwalifikacja</a:t>
            </a:r>
            <a:endParaRPr sz="2100" b="1" i="0" u="sng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0"/>
          <p:cNvSpPr txBox="1"/>
          <p:nvPr/>
        </p:nvSpPr>
        <p:spPr>
          <a:xfrm>
            <a:off x="1020821" y="423131"/>
            <a:ext cx="7491730" cy="31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KWALIFIKACJA – PROSTA DEFINICJA </a:t>
            </a:r>
            <a:endParaRPr sz="2000" b="1" i="0" u="none" strike="noStrike" cap="none" dirty="0">
              <a:solidFill>
                <a:srgbClr val="002060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4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1"/>
          <p:cNvSpPr/>
          <p:nvPr/>
        </p:nvSpPr>
        <p:spPr>
          <a:xfrm>
            <a:off x="2233541" y="3630660"/>
            <a:ext cx="548587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1"/>
          <p:cNvSpPr txBox="1"/>
          <p:nvPr/>
        </p:nvSpPr>
        <p:spPr>
          <a:xfrm>
            <a:off x="414338" y="255383"/>
            <a:ext cx="7305081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LICZĄ SIĘ SPRAWDZONE EFEKTY!</a:t>
            </a:r>
            <a:endParaRPr sz="2000" b="1" i="0" u="none" strike="noStrike" cap="none" dirty="0">
              <a:solidFill>
                <a:srgbClr val="002060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grpSp>
        <p:nvGrpSpPr>
          <p:cNvPr id="197" name="Google Shape;197;p61"/>
          <p:cNvGrpSpPr/>
          <p:nvPr/>
        </p:nvGrpSpPr>
        <p:grpSpPr>
          <a:xfrm>
            <a:off x="1302496" y="681921"/>
            <a:ext cx="5007633" cy="3909196"/>
            <a:chOff x="1237467" y="1676274"/>
            <a:chExt cx="6005454" cy="4709094"/>
          </a:xfrm>
        </p:grpSpPr>
        <p:grpSp>
          <p:nvGrpSpPr>
            <p:cNvPr id="198" name="Google Shape;198;p61"/>
            <p:cNvGrpSpPr/>
            <p:nvPr/>
          </p:nvGrpSpPr>
          <p:grpSpPr>
            <a:xfrm>
              <a:off x="3641628" y="1691624"/>
              <a:ext cx="3601291" cy="1343273"/>
              <a:chOff x="7940658" y="1703459"/>
              <a:chExt cx="1345117" cy="1343273"/>
            </a:xfrm>
          </p:grpSpPr>
          <p:sp>
            <p:nvSpPr>
              <p:cNvPr id="199" name="Google Shape;199;p61"/>
              <p:cNvSpPr/>
              <p:nvPr/>
            </p:nvSpPr>
            <p:spPr>
              <a:xfrm>
                <a:off x="7940658" y="1703459"/>
                <a:ext cx="1345117" cy="1343273"/>
              </a:xfrm>
              <a:custGeom>
                <a:avLst/>
                <a:gdLst/>
                <a:ahLst/>
                <a:cxnLst/>
                <a:rect l="l" t="t" r="r" b="b"/>
                <a:pathLst>
                  <a:path w="1376172" h="786384" extrusionOk="0">
                    <a:moveTo>
                      <a:pt x="0" y="0"/>
                    </a:moveTo>
                    <a:lnTo>
                      <a:pt x="982980" y="0"/>
                    </a:lnTo>
                    <a:cubicBezTo>
                      <a:pt x="1200134" y="0"/>
                      <a:pt x="1376172" y="176038"/>
                      <a:pt x="1376172" y="393192"/>
                    </a:cubicBezTo>
                    <a:lnTo>
                      <a:pt x="1376172" y="786384"/>
                    </a:lnTo>
                    <a:lnTo>
                      <a:pt x="0" y="786384"/>
                    </a:lnTo>
                    <a:close/>
                  </a:path>
                </a:pathLst>
              </a:custGeom>
              <a:solidFill>
                <a:srgbClr val="DAE3F3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8"/>
                  <a:buFont typeface="Arial"/>
                  <a:buNone/>
                </a:pPr>
                <a:endParaRPr sz="1538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61"/>
              <p:cNvSpPr txBox="1"/>
              <p:nvPr/>
            </p:nvSpPr>
            <p:spPr>
              <a:xfrm>
                <a:off x="8583735" y="2354436"/>
                <a:ext cx="512057" cy="33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pl" sz="1350" b="1" i="0" u="none" strike="noStrike" cap="none">
                    <a:solidFill>
                      <a:srgbClr val="11316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Kwalifikacja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61"/>
            <p:cNvGrpSpPr/>
            <p:nvPr/>
          </p:nvGrpSpPr>
          <p:grpSpPr>
            <a:xfrm>
              <a:off x="4258023" y="3056003"/>
              <a:ext cx="2984897" cy="1095107"/>
              <a:chOff x="7937592" y="3056003"/>
              <a:chExt cx="1345115" cy="1095107"/>
            </a:xfrm>
          </p:grpSpPr>
          <p:sp>
            <p:nvSpPr>
              <p:cNvPr id="202" name="Google Shape;202;p61"/>
              <p:cNvSpPr/>
              <p:nvPr/>
            </p:nvSpPr>
            <p:spPr>
              <a:xfrm>
                <a:off x="7937592" y="3056003"/>
                <a:ext cx="1345115" cy="1095107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8"/>
                  <a:buFont typeface="Arial"/>
                  <a:buNone/>
                </a:pPr>
                <a:endParaRPr sz="1538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61"/>
              <p:cNvSpPr/>
              <p:nvPr/>
            </p:nvSpPr>
            <p:spPr>
              <a:xfrm>
                <a:off x="8340203" y="3166353"/>
                <a:ext cx="897135" cy="834160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pl" sz="1350" b="1" i="0" u="none" strike="noStrike" cap="none">
                    <a:solidFill>
                      <a:srgbClr val="11316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Walidacja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pl" sz="1350" b="1" i="0" u="none" strike="noStrike" cap="none">
                    <a:solidFill>
                      <a:srgbClr val="11316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pl" sz="1350" b="1" i="0" u="none" strike="noStrike" cap="none">
                    <a:solidFill>
                      <a:srgbClr val="11316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Certyfikowanie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61"/>
            <p:cNvGrpSpPr/>
            <p:nvPr/>
          </p:nvGrpSpPr>
          <p:grpSpPr>
            <a:xfrm>
              <a:off x="4894088" y="4171383"/>
              <a:ext cx="2348828" cy="1096110"/>
              <a:chOff x="7977601" y="4171383"/>
              <a:chExt cx="1322929" cy="1096110"/>
            </a:xfrm>
          </p:grpSpPr>
          <p:sp>
            <p:nvSpPr>
              <p:cNvPr id="205" name="Google Shape;205;p61"/>
              <p:cNvSpPr/>
              <p:nvPr/>
            </p:nvSpPr>
            <p:spPr>
              <a:xfrm>
                <a:off x="7977601" y="4171383"/>
                <a:ext cx="1322929" cy="1096110"/>
              </a:xfrm>
              <a:prstGeom prst="rect">
                <a:avLst/>
              </a:prstGeom>
              <a:solidFill>
                <a:srgbClr val="8FAADC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8"/>
                  <a:buFont typeface="Arial"/>
                  <a:buNone/>
                </a:pPr>
                <a:endParaRPr sz="1538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61"/>
              <p:cNvSpPr/>
              <p:nvPr/>
            </p:nvSpPr>
            <p:spPr>
              <a:xfrm>
                <a:off x="8493913" y="4396457"/>
                <a:ext cx="696453" cy="583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pl" sz="1350" b="1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Efekty  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pl" sz="1350" b="1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uczenia się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61"/>
            <p:cNvGrpSpPr/>
            <p:nvPr/>
          </p:nvGrpSpPr>
          <p:grpSpPr>
            <a:xfrm>
              <a:off x="5482150" y="5290261"/>
              <a:ext cx="1760771" cy="1095107"/>
              <a:chOff x="7924664" y="5290261"/>
              <a:chExt cx="1345996" cy="1095107"/>
            </a:xfrm>
          </p:grpSpPr>
          <p:sp>
            <p:nvSpPr>
              <p:cNvPr id="208" name="Google Shape;208;p61"/>
              <p:cNvSpPr/>
              <p:nvPr/>
            </p:nvSpPr>
            <p:spPr>
              <a:xfrm rot="10800000" flipH="1">
                <a:off x="7924664" y="5290261"/>
                <a:ext cx="1345996" cy="1095107"/>
              </a:xfrm>
              <a:custGeom>
                <a:avLst/>
                <a:gdLst/>
                <a:ahLst/>
                <a:cxnLst/>
                <a:rect l="l" t="t" r="r" b="b"/>
                <a:pathLst>
                  <a:path w="1376172" h="786384" extrusionOk="0">
                    <a:moveTo>
                      <a:pt x="0" y="0"/>
                    </a:moveTo>
                    <a:lnTo>
                      <a:pt x="982980" y="0"/>
                    </a:lnTo>
                    <a:cubicBezTo>
                      <a:pt x="1200134" y="0"/>
                      <a:pt x="1376172" y="176038"/>
                      <a:pt x="1376172" y="393192"/>
                    </a:cubicBezTo>
                    <a:lnTo>
                      <a:pt x="1376172" y="786384"/>
                    </a:lnTo>
                    <a:lnTo>
                      <a:pt x="0" y="786384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38"/>
                  <a:buFont typeface="Arial"/>
                  <a:buNone/>
                </a:pPr>
                <a:endParaRPr sz="1538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61"/>
              <p:cNvSpPr/>
              <p:nvPr/>
            </p:nvSpPr>
            <p:spPr>
              <a:xfrm>
                <a:off x="8203922" y="5457080"/>
                <a:ext cx="931562" cy="583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pl" sz="135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Ścieżki 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pl" sz="135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uczenia się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10;p61"/>
            <p:cNvSpPr/>
            <p:nvPr/>
          </p:nvSpPr>
          <p:spPr>
            <a:xfrm>
              <a:off x="1237467" y="5290186"/>
              <a:ext cx="4825905" cy="1095182"/>
            </a:xfrm>
            <a:custGeom>
              <a:avLst/>
              <a:gdLst/>
              <a:ahLst/>
              <a:cxnLst/>
              <a:rect l="l" t="t" r="r" b="b"/>
              <a:pathLst>
                <a:path w="5068957" h="1162880" extrusionOk="0">
                  <a:moveTo>
                    <a:pt x="601490" y="0"/>
                  </a:moveTo>
                  <a:lnTo>
                    <a:pt x="4467468" y="0"/>
                  </a:lnTo>
                  <a:lnTo>
                    <a:pt x="5068957" y="1162880"/>
                  </a:lnTo>
                  <a:lnTo>
                    <a:pt x="0" y="1162880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  <a:effectLst>
              <a:outerShdw blurRad="50800" dist="38100" sx="101000" sy="10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8"/>
                <a:buFont typeface="Arial"/>
                <a:buNone/>
              </a:pPr>
              <a:endParaRPr sz="153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" name="Google Shape;211;p61"/>
            <p:cNvGrpSpPr/>
            <p:nvPr/>
          </p:nvGrpSpPr>
          <p:grpSpPr>
            <a:xfrm>
              <a:off x="2240184" y="5418561"/>
              <a:ext cx="2714506" cy="782799"/>
              <a:chOff x="2254142" y="5352074"/>
              <a:chExt cx="2714506" cy="782799"/>
            </a:xfrm>
          </p:grpSpPr>
          <p:pic>
            <p:nvPicPr>
              <p:cNvPr id="212" name="Google Shape;212;p61" descr="Czapka ukończenia szkoły z wypełnieniem pełnym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254142" y="5352074"/>
                <a:ext cx="770114" cy="782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61" descr="Klasa z wypełnieniem pełnym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258175" y="5401210"/>
                <a:ext cx="686696" cy="684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61" descr="Osoba z pomysłem z wypełnieniem pełnym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44035" y="5401212"/>
                <a:ext cx="724613" cy="7072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5" name="Google Shape;215;p61"/>
            <p:cNvSpPr/>
            <p:nvPr/>
          </p:nvSpPr>
          <p:spPr>
            <a:xfrm>
              <a:off x="1832375" y="4168974"/>
              <a:ext cx="3624096" cy="1095181"/>
            </a:xfrm>
            <a:custGeom>
              <a:avLst/>
              <a:gdLst/>
              <a:ahLst/>
              <a:cxnLst/>
              <a:rect l="l" t="t" r="r" b="b"/>
              <a:pathLst>
                <a:path w="3865979" h="1162879" extrusionOk="0">
                  <a:moveTo>
                    <a:pt x="601490" y="0"/>
                  </a:moveTo>
                  <a:lnTo>
                    <a:pt x="3264490" y="0"/>
                  </a:lnTo>
                  <a:lnTo>
                    <a:pt x="3865979" y="1162879"/>
                  </a:lnTo>
                  <a:lnTo>
                    <a:pt x="0" y="1162879"/>
                  </a:lnTo>
                  <a:close/>
                </a:path>
              </a:pathLst>
            </a:custGeom>
            <a:solidFill>
              <a:srgbClr val="8DA9DB"/>
            </a:solidFill>
            <a:ln w="12700" cap="flat" cmpd="sng">
              <a:solidFill>
                <a:srgbClr val="8DA9D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sx="101000" sy="10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8"/>
                <a:buFont typeface="Arial"/>
                <a:buNone/>
              </a:pPr>
              <a:endParaRPr sz="153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61"/>
            <p:cNvGrpSpPr/>
            <p:nvPr/>
          </p:nvGrpSpPr>
          <p:grpSpPr>
            <a:xfrm>
              <a:off x="2298031" y="4365241"/>
              <a:ext cx="2625055" cy="833317"/>
              <a:chOff x="2248797" y="4359922"/>
              <a:chExt cx="2625055" cy="833317"/>
            </a:xfrm>
          </p:grpSpPr>
          <p:pic>
            <p:nvPicPr>
              <p:cNvPr id="217" name="Google Shape;217;p61" descr="Książki z wypełnieniem pełnym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248797" y="4455934"/>
                <a:ext cx="712268" cy="710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5400" dist="38100" dir="2700000" sx="102000" sy="102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18" name="Google Shape;218;p61" descr="Narzędzia z wypełnieniem pełny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229187" y="4450236"/>
                <a:ext cx="588202" cy="5864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5400" dist="63500" dir="2700000" sx="102000" sy="102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19" name="Google Shape;219;p61" descr="Influencer z wypełnieniem pełnym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038040" y="4359922"/>
                <a:ext cx="835812" cy="83331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5400" dist="25400" dir="2700000" sx="102000" sy="102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sp>
          <p:nvSpPr>
            <p:cNvPr id="220" name="Google Shape;220;p61"/>
            <p:cNvSpPr/>
            <p:nvPr/>
          </p:nvSpPr>
          <p:spPr>
            <a:xfrm>
              <a:off x="2396767" y="3054923"/>
              <a:ext cx="2497321" cy="1095181"/>
            </a:xfrm>
            <a:custGeom>
              <a:avLst/>
              <a:gdLst/>
              <a:ahLst/>
              <a:cxnLst/>
              <a:rect l="l" t="t" r="r" b="b"/>
              <a:pathLst>
                <a:path w="2696530" h="1162879" extrusionOk="0">
                  <a:moveTo>
                    <a:pt x="601490" y="0"/>
                  </a:moveTo>
                  <a:lnTo>
                    <a:pt x="2095041" y="0"/>
                  </a:lnTo>
                  <a:lnTo>
                    <a:pt x="2696530" y="1162879"/>
                  </a:lnTo>
                  <a:lnTo>
                    <a:pt x="0" y="1162879"/>
                  </a:lnTo>
                  <a:close/>
                </a:path>
              </a:pathLst>
            </a:custGeom>
            <a:solidFill>
              <a:srgbClr val="B3C6E7"/>
            </a:solidFill>
            <a:ln>
              <a:noFill/>
            </a:ln>
            <a:effectLst>
              <a:outerShdw blurRad="50800" dist="38100" sx="101000" sy="10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8"/>
                <a:buFont typeface="Arial"/>
                <a:buNone/>
              </a:pPr>
              <a:endParaRPr sz="153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1"/>
            <p:cNvSpPr/>
            <p:nvPr/>
          </p:nvSpPr>
          <p:spPr>
            <a:xfrm>
              <a:off x="2949802" y="1676274"/>
              <a:ext cx="1383651" cy="1359716"/>
            </a:xfrm>
            <a:custGeom>
              <a:avLst/>
              <a:gdLst/>
              <a:ahLst/>
              <a:cxnLst/>
              <a:rect l="l" t="t" r="r" b="b"/>
              <a:pathLst>
                <a:path w="1493551" h="1443766" extrusionOk="0">
                  <a:moveTo>
                    <a:pt x="746775" y="0"/>
                  </a:moveTo>
                  <a:lnTo>
                    <a:pt x="1493551" y="1443766"/>
                  </a:lnTo>
                  <a:lnTo>
                    <a:pt x="0" y="1443766"/>
                  </a:lnTo>
                  <a:close/>
                </a:path>
              </a:pathLst>
            </a:custGeom>
            <a:solidFill>
              <a:srgbClr val="D8E2F3"/>
            </a:solidFill>
            <a:ln>
              <a:noFill/>
            </a:ln>
            <a:effectLst>
              <a:outerShdw blurRad="50800" dist="38100" sx="101000" sy="10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8"/>
                <a:buFont typeface="Arial"/>
                <a:buNone/>
              </a:pPr>
              <a:endParaRPr sz="153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61"/>
          <p:cNvGrpSpPr/>
          <p:nvPr/>
        </p:nvGrpSpPr>
        <p:grpSpPr>
          <a:xfrm>
            <a:off x="3254265" y="1307212"/>
            <a:ext cx="524606" cy="810851"/>
            <a:chOff x="8759161" y="1591574"/>
            <a:chExt cx="914400" cy="1413333"/>
          </a:xfrm>
        </p:grpSpPr>
        <p:pic>
          <p:nvPicPr>
            <p:cNvPr id="223" name="Google Shape;223;p61" descr="Uścisk dłoni z wypełnieniem pełnym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856361" y="2284907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61" descr="Podkładka — odznaka z wypełnieniem pełnym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59161" y="159157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5" name="Google Shape;225;p61" descr="Grupa docelowa z wypełnieniem pełnym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95568" y="2237315"/>
            <a:ext cx="621000" cy="6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1" descr="Podkładka — różne z wypełnieniem pełnym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23500" y="2251646"/>
            <a:ext cx="565625" cy="5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5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/>
          <p:nvPr/>
        </p:nvSpPr>
        <p:spPr>
          <a:xfrm>
            <a:off x="2977124" y="3540920"/>
            <a:ext cx="548587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6419" y="1990269"/>
            <a:ext cx="5030136" cy="236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2352"/>
              </a:srgbClr>
            </a:outerShdw>
          </a:effectLst>
        </p:spPr>
      </p:pic>
      <p:sp>
        <p:nvSpPr>
          <p:cNvPr id="237" name="Google Shape;237;p62"/>
          <p:cNvSpPr txBox="1"/>
          <p:nvPr/>
        </p:nvSpPr>
        <p:spPr>
          <a:xfrm rot="-528861">
            <a:off x="555023" y="810174"/>
            <a:ext cx="4987983" cy="117716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NIE MA KWALIFIKACJI </a:t>
            </a:r>
            <a:br>
              <a:rPr lang="pl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BEZ WALIDACJI!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6</a:t>
            </a:fld>
            <a:endParaRPr sz="1500">
              <a:solidFill>
                <a:srgbClr val="535353"/>
              </a:solidFill>
            </a:endParaRPr>
          </a:p>
        </p:txBody>
      </p:sp>
      <p:sp>
        <p:nvSpPr>
          <p:cNvPr id="240" name="Google Shape;240;p62"/>
          <p:cNvSpPr txBox="1"/>
          <p:nvPr/>
        </p:nvSpPr>
        <p:spPr>
          <a:xfrm>
            <a:off x="1926419" y="4426751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dirty="0">
                <a:solidFill>
                  <a:schemeClr val="dk1"/>
                </a:solidFill>
              </a:rPr>
              <a:t>Źródło: https://kwalifikacje.edu.pl/jak-zdobyc-certyfikat/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3"/>
          <p:cNvSpPr txBox="1"/>
          <p:nvPr/>
        </p:nvSpPr>
        <p:spPr>
          <a:xfrm>
            <a:off x="1051418" y="412812"/>
            <a:ext cx="7843175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FILM: ANIMACJA O POLSKIEJ I EUROPEJSKIEJ </a:t>
            </a:r>
            <a:b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</a:b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RAMIE KWALIFIKACJI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pl" sz="2000" b="1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0" name="Google Shape;250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7</a:t>
            </a:fld>
            <a:endParaRPr sz="1500">
              <a:solidFill>
                <a:srgbClr val="535353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29F8F8-C67D-E677-C4F4-C2CCE070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96" y="1195867"/>
            <a:ext cx="5041555" cy="2751765"/>
          </a:xfrm>
          <a:prstGeom prst="rect">
            <a:avLst/>
          </a:prstGeom>
        </p:spPr>
      </p:pic>
      <p:sp>
        <p:nvSpPr>
          <p:cNvPr id="6" name="Google Shape;249;p63">
            <a:extLst>
              <a:ext uri="{FF2B5EF4-FFF2-40B4-BE49-F238E27FC236}">
                <a16:creationId xmlns:a16="http://schemas.microsoft.com/office/drawing/2014/main" id="{03DDF61F-93F8-38E6-E955-1BEFF4862BBD}"/>
              </a:ext>
            </a:extLst>
          </p:cNvPr>
          <p:cNvSpPr/>
          <p:nvPr/>
        </p:nvSpPr>
        <p:spPr>
          <a:xfrm>
            <a:off x="1392196" y="4143928"/>
            <a:ext cx="521455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1600" b="0" u="sng" strike="noStrike" cap="none" dirty="0">
                <a:solidFill>
                  <a:srgbClr val="595959"/>
                </a:solidFill>
                <a:latin typeface="+mj-lt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https://www.youtube.com/watch?v=2R-Og_A-KoU</a:t>
            </a:r>
            <a:endParaRPr sz="1600" b="0" u="none" strike="noStrike" cap="none" dirty="0">
              <a:solidFill>
                <a:srgbClr val="595959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600" b="0" u="none" strike="noStrike" cap="none" dirty="0">
              <a:solidFill>
                <a:srgbClr val="595959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B6A4C06-BA97-6B7A-9BF3-35C5BDD4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98" y="309088"/>
            <a:ext cx="7323233" cy="528687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j-lt"/>
              </a:rPr>
              <a:t>Polska Rama Kwalifikacji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3DBF1D-8B4F-2A0D-9488-D92CC08BB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" t="2722" b="1823"/>
          <a:stretch/>
        </p:blipFill>
        <p:spPr>
          <a:xfrm>
            <a:off x="2446638" y="977818"/>
            <a:ext cx="3736452" cy="37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4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B6A4C06-BA97-6B7A-9BF3-35C5BDD4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36" y="449131"/>
            <a:ext cx="7323233" cy="528687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+mj-lt"/>
              </a:rPr>
              <a:t>Polska Rama Kwalifikacji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3DBF1D-8B4F-2A0D-9488-D92CC08BB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" t="2722" b="1823"/>
          <a:stretch/>
        </p:blipFill>
        <p:spPr>
          <a:xfrm>
            <a:off x="2158314" y="977818"/>
            <a:ext cx="3736452" cy="371655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EC4D5D1-8B77-FFFF-CCAB-EDE297BEF525}"/>
              </a:ext>
            </a:extLst>
          </p:cNvPr>
          <p:cNvSpPr txBox="1"/>
          <p:nvPr/>
        </p:nvSpPr>
        <p:spPr>
          <a:xfrm>
            <a:off x="1295276" y="1099749"/>
            <a:ext cx="553998" cy="33033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dirty="0"/>
              <a:t>kwalifikacje pełne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C68A73-320A-6773-9311-183B5A173C99}"/>
              </a:ext>
            </a:extLst>
          </p:cNvPr>
          <p:cNvSpPr txBox="1"/>
          <p:nvPr/>
        </p:nvSpPr>
        <p:spPr>
          <a:xfrm>
            <a:off x="6271120" y="1182565"/>
            <a:ext cx="553998" cy="330337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pl-PL" sz="2400" dirty="0"/>
              <a:t>kwalifikacje cząstkowe</a:t>
            </a:r>
          </a:p>
        </p:txBody>
      </p:sp>
    </p:spTree>
    <p:extLst>
      <p:ext uri="{BB962C8B-B14F-4D97-AF65-F5344CB8AC3E}">
        <p14:creationId xmlns:p14="http://schemas.microsoft.com/office/powerpoint/2010/main" val="1813528226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Pokaz na ekranie (16:9)</PresentationFormat>
  <Paragraphs>130</Paragraphs>
  <Slides>14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Noto Sans Symbols</vt:lpstr>
      <vt:lpstr>Times New Roman</vt:lpstr>
      <vt:lpstr>Cambria</vt:lpstr>
      <vt:lpstr>Arial</vt:lpstr>
      <vt:lpstr>Avenir</vt:lpstr>
      <vt:lpstr>Calibri</vt:lpstr>
      <vt:lpstr>2_Projekt niestandardowy</vt:lpstr>
      <vt:lpstr>4_Projekt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Polska Rama Kwalifikacji</vt:lpstr>
      <vt:lpstr>Polska Rama Kwalifikacji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Skokowski Paweł</cp:lastModifiedBy>
  <cp:revision>1</cp:revision>
  <dcterms:created xsi:type="dcterms:W3CDTF">2018-06-28T12:14:19Z</dcterms:created>
  <dcterms:modified xsi:type="dcterms:W3CDTF">2023-11-22T12:47:59Z</dcterms:modified>
</cp:coreProperties>
</file>