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53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hqDRDmCyu5M4Cq/Xe4YZoH8G34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8014871-B093-4544-AB78-CF5562760BF5}">
  <a:tblStyle styleId="{A8014871-B093-4544-AB78-CF5562760BF5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0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customschemas.google.com/relationships/presentationmetadata" Target="metadata"/><Relationship Id="rId2" Type="http://schemas.openxmlformats.org/officeDocument/2006/relationships/slideMaster" Target="slideMasters/slideMaster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048953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4" name="Google Shape;1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45880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38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52" name="Google Shape;152;p38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38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Poznań KO-2, 20 sierpnia 2019 r.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308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3" name="Google Shape;163;p58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64" name="Google Shape;164;p58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58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Poznań KO-2, 20 sierpnia 2019 r.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714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6" name="Google Shape;176;p59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77" name="Google Shape;177;p59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59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Poznań KO-2, 20 sierpnia 2019 r.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1212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8" name="Google Shape;188;p60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89" name="Google Shape;189;p60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60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Poznań KO-2, 20 sierpnia 2019 r.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6553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1" name="Google Shape;201;p61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02" name="Google Shape;202;p61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6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Poznań KO-2, 20 sierpnia 2019 r.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22307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3" name="Google Shape;213;p62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14" name="Google Shape;214;p62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62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Poznań KO-2, 20 sierpnia 2019 r.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3660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2" name="Google Shape;242;p63:notes"/>
          <p:cNvSpPr txBox="1">
            <a:spLocks noGrp="1"/>
          </p:cNvSpPr>
          <p:nvPr>
            <p:ph type="body" idx="1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43" name="Google Shape;243;p63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63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pl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Poznań KO-2, 20 sierpnia 2019 r.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2565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3" name="Google Shape;253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36773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lajd tytułowy">
  <p:cSld name="1_Slajd tytułow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1"/>
          <p:cNvSpPr txBox="1">
            <a:spLocks noGrp="1"/>
          </p:cNvSpPr>
          <p:nvPr>
            <p:ph type="title"/>
          </p:nvPr>
        </p:nvSpPr>
        <p:spPr>
          <a:xfrm>
            <a:off x="507738" y="3207199"/>
            <a:ext cx="7886700" cy="34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Calibri"/>
              <a:buNone/>
              <a:defRPr sz="3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41"/>
          <p:cNvSpPr txBox="1">
            <a:spLocks noGrp="1"/>
          </p:cNvSpPr>
          <p:nvPr>
            <p:ph type="body" idx="1"/>
          </p:nvPr>
        </p:nvSpPr>
        <p:spPr>
          <a:xfrm>
            <a:off x="507738" y="3618379"/>
            <a:ext cx="7886700" cy="3415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783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" name="Google Shape;15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15465" y="488977"/>
            <a:ext cx="2744275" cy="886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Slajd tytułowy">
  <p:cSld name="5_Slajd tytułow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54"/>
          <p:cNvSpPr txBox="1"/>
          <p:nvPr/>
        </p:nvSpPr>
        <p:spPr>
          <a:xfrm>
            <a:off x="538658" y="407229"/>
            <a:ext cx="7193697" cy="588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l" sz="2400" b="1" i="0" u="none" strike="noStrike" cap="none">
                <a:solidFill>
                  <a:srgbClr val="0094D8"/>
                </a:solidFill>
                <a:latin typeface="Calibri"/>
                <a:ea typeface="Calibri"/>
                <a:cs typeface="Calibri"/>
                <a:sym typeface="Calibri"/>
              </a:rPr>
              <a:t>KWALIFIKACJE</a:t>
            </a:r>
            <a:r>
              <a:rPr lang="pl" sz="2400" b="1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 AKTUALNIE ZGŁOSZONE DO ZRK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2" name="Google Shape;92;p54"/>
          <p:cNvGraphicFramePr/>
          <p:nvPr/>
        </p:nvGraphicFramePr>
        <p:xfrm>
          <a:off x="538658" y="122474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{A8014871-B093-4544-AB78-CF5562760BF5}</a:tableStyleId>
              </a:tblPr>
              <a:tblGrid>
                <a:gridCol w="4620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5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42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DZIAŁANIA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4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DNI OD PODPISANIA UMOWY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20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Podpisanie umowy (klauzula o zmianie nazwy kwalifikacji)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gradFill>
                      <a:gsLst>
                        <a:gs pos="0">
                          <a:srgbClr val="FFFFFF"/>
                        </a:gs>
                        <a:gs pos="65001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gradFill>
                      <a:gsLst>
                        <a:gs pos="0">
                          <a:srgbClr val="FFFFFF"/>
                        </a:gs>
                        <a:gs pos="65001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5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Uzgodnienie harmonogramu spotkań i prac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9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Uzgodnienie listy kwalifikacji, nad którymi pracują grupy ekspertów Wykonawcy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9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Wykonawca zgłasza listy ekspertów i koordynatorów opisu w podziale na kwalifikacje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52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Zamawiający określa 5 terminów seminariów, w których muszą wziąć udział eksperci główni dla każdej kwalifikacji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35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5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Seminaria dla Wykonawców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40–50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5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Rozpoczyna się opis kwalifikacji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od 50. dnia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5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spotkanie korygujące z każdą firmą w trakcie opisu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55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Odbiór 1. wersji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55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Uwagi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F0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5575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800"/>
                        <a:buFont typeface="Calibri"/>
                        <a:buNone/>
                      </a:pPr>
                      <a:r>
                        <a:rPr lang="pl" sz="8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Odbiór ostatecznej wersji</a:t>
                      </a: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8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39150" marR="39150" marT="31125" marB="311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lajd tytułowy">
  <p:cSld name="3_Slajd tytułowy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5"/>
          <p:cNvSpPr txBox="1"/>
          <p:nvPr/>
        </p:nvSpPr>
        <p:spPr>
          <a:xfrm>
            <a:off x="546278" y="413648"/>
            <a:ext cx="7193697" cy="588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l" sz="2400" b="1" i="0" u="none" strike="noStrike" cap="none">
                <a:solidFill>
                  <a:srgbClr val="0094D8"/>
                </a:solidFill>
                <a:latin typeface="Calibri"/>
                <a:ea typeface="Calibri"/>
                <a:cs typeface="Calibri"/>
                <a:sym typeface="Calibri"/>
              </a:rPr>
              <a:t>KWALIFIKACJE</a:t>
            </a:r>
            <a:r>
              <a:rPr lang="pl" sz="2400" b="1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 AKTUALNIE ZGŁOSZONE DO ZRK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55"/>
          <p:cNvSpPr txBox="1">
            <a:spLocks noGrp="1"/>
          </p:cNvSpPr>
          <p:nvPr>
            <p:ph type="body" idx="1"/>
          </p:nvPr>
        </p:nvSpPr>
        <p:spPr>
          <a:xfrm>
            <a:off x="546277" y="1215916"/>
            <a:ext cx="5883528" cy="3220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68300" algn="l" rtl="0">
              <a:lnSpc>
                <a:spcPct val="115000"/>
              </a:lnSpc>
              <a:spcBef>
                <a:spcPts val="3733"/>
              </a:spcBef>
              <a:spcAft>
                <a:spcPts val="0"/>
              </a:spcAft>
              <a:buClr>
                <a:srgbClr val="00A0E3"/>
              </a:buClr>
              <a:buSzPts val="2200"/>
              <a:buFont typeface="Arial"/>
              <a:buChar char="✓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lajd tytułowy">
  <p:cSld name="2_Slajd tytułowy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6"/>
          <p:cNvSpPr txBox="1"/>
          <p:nvPr/>
        </p:nvSpPr>
        <p:spPr>
          <a:xfrm>
            <a:off x="531038" y="398407"/>
            <a:ext cx="7193697" cy="588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l" sz="2400" b="1" i="0" u="none" strike="noStrike" cap="none">
                <a:solidFill>
                  <a:srgbClr val="0094D8"/>
                </a:solidFill>
                <a:latin typeface="Calibri"/>
                <a:ea typeface="Calibri"/>
                <a:cs typeface="Calibri"/>
                <a:sym typeface="Calibri"/>
              </a:rPr>
              <a:t>KWALIFIKACJE</a:t>
            </a:r>
            <a:r>
              <a:rPr lang="pl" sz="2400" b="1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 AKTUALNIE ZGŁOSZONE DO ZRK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8" name="Google Shape;98;p56"/>
          <p:cNvGraphicFramePr/>
          <p:nvPr/>
        </p:nvGraphicFramePr>
        <p:xfrm>
          <a:off x="531038" y="120829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{A8014871-B093-4544-AB78-CF5562760BF5}</a:tableStyleId>
              </a:tblPr>
              <a:tblGrid>
                <a:gridCol w="168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0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175" marR="43175" marT="34325" marB="34325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4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Calibri"/>
                        <a:buNone/>
                      </a:pPr>
                      <a:r>
                        <a:rPr lang="pl" sz="1100" b="1" i="0" u="none" strike="noStrike" cap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EFEKTY KSZTAŁCENIA 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175" marR="43175" marT="34325" marB="343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1100"/>
                        <a:buFont typeface="Calibri"/>
                        <a:buNone/>
                      </a:pPr>
                      <a:r>
                        <a:rPr lang="pl" sz="1100" b="1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WIEDZA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175" marR="43175" marT="34325" marB="343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1100"/>
                        <a:buFont typeface="Calibri"/>
                        <a:buNone/>
                      </a:pPr>
                      <a:r>
                        <a:rPr lang="pl" sz="11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Student wie, jak przebiega rozwój człowieka w ujęciu holistycznym, </a:t>
                      </a:r>
                      <a:br>
                        <a:rPr lang="pl" sz="1100" u="none" strike="noStrike" cap="none"/>
                      </a:br>
                      <a:r>
                        <a:rPr lang="pl" sz="11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 poszczególnych okresach rozwojowych.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175" marR="43175" marT="34325" marB="343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3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1100"/>
                        <a:buFont typeface="Calibri"/>
                        <a:buNone/>
                      </a:pPr>
                      <a:r>
                        <a:rPr lang="pl" sz="1100" b="1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UMIEJĘTNOŚCI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175" marR="43175" marT="34325" marB="343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1100"/>
                        <a:buFont typeface="Calibri"/>
                        <a:buNone/>
                      </a:pPr>
                      <a:r>
                        <a:rPr lang="pl" sz="11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Student posiada umiejętność obserwowania, interpretowania </a:t>
                      </a:r>
                      <a:br>
                        <a:rPr lang="pl" sz="1100" u="none" strike="noStrike" cap="none"/>
                      </a:br>
                      <a:r>
                        <a:rPr lang="pl" sz="11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 wyjaśniania sytuacji psychologicznych oraz relacji między nimi </a:t>
                      </a:r>
                      <a:br>
                        <a:rPr lang="pl" sz="1100" u="none" strike="noStrike" cap="none"/>
                      </a:br>
                      <a:r>
                        <a:rPr lang="pl" sz="11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 kontekście rozwojowym.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175" marR="43175" marT="34325" marB="343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3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1100"/>
                        <a:buFont typeface="Calibri"/>
                        <a:buNone/>
                      </a:pPr>
                      <a:r>
                        <a:rPr lang="pl" sz="1100" b="1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KOMPETENCJE SPOŁECZNE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175" marR="43175" marT="34325" marB="343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DEA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535353"/>
                        </a:buClr>
                        <a:buSzPts val="1100"/>
                        <a:buFont typeface="Calibri"/>
                        <a:buNone/>
                      </a:pPr>
                      <a:r>
                        <a:rPr lang="pl" sz="1100" b="0" i="0" u="none" strike="noStrike" cap="none">
                          <a:solidFill>
                            <a:srgbClr val="535353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Student potrafi przyjmować odpowiedzialność za własne przygotowanie do pracy, podejmowane decyzje, prowadzone działania oraz ich skutki.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175" marR="43175" marT="34325" marB="34325" anchor="ctr">
                    <a:lnL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lajd tytułowy">
  <p:cSld name="1_Slajd tytułow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7"/>
          <p:cNvSpPr txBox="1"/>
          <p:nvPr/>
        </p:nvSpPr>
        <p:spPr>
          <a:xfrm>
            <a:off x="554824" y="392875"/>
            <a:ext cx="7193697" cy="588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l" sz="2400" b="1" i="0" u="none" strike="noStrike" cap="none">
                <a:solidFill>
                  <a:srgbClr val="0094D8"/>
                </a:solidFill>
                <a:latin typeface="Calibri"/>
                <a:ea typeface="Calibri"/>
                <a:cs typeface="Calibri"/>
                <a:sym typeface="Calibri"/>
              </a:rPr>
              <a:t>KWALIFIKACJE</a:t>
            </a:r>
            <a:r>
              <a:rPr lang="pl" sz="2400" b="1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 AKTUALNIE ZGŁOSZONE DO ZRK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1" name="Google Shape;101;p57"/>
          <p:cNvGrpSpPr/>
          <p:nvPr/>
        </p:nvGrpSpPr>
        <p:grpSpPr>
          <a:xfrm>
            <a:off x="554822" y="1393759"/>
            <a:ext cx="6970799" cy="2895473"/>
            <a:chOff x="0" y="-1"/>
            <a:chExt cx="7848942" cy="4100648"/>
          </a:xfrm>
        </p:grpSpPr>
        <p:grpSp>
          <p:nvGrpSpPr>
            <p:cNvPr id="102" name="Google Shape;102;p57"/>
            <p:cNvGrpSpPr/>
            <p:nvPr/>
          </p:nvGrpSpPr>
          <p:grpSpPr>
            <a:xfrm>
              <a:off x="0" y="290386"/>
              <a:ext cx="1584488" cy="1011301"/>
              <a:chOff x="0" y="0"/>
              <a:chExt cx="1584488" cy="1011300"/>
            </a:xfrm>
          </p:grpSpPr>
          <p:sp>
            <p:nvSpPr>
              <p:cNvPr id="103" name="Google Shape;103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A1E4"/>
              </a:solidFill>
              <a:ln>
                <a:noFill/>
              </a:ln>
            </p:spPr>
            <p:txBody>
              <a:bodyPr spcFirstLastPara="1" wrap="square" lIns="45700" tIns="45700" rIns="457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" name="Google Shape;104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A1E4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105;p57"/>
              <p:cNvSpPr/>
              <p:nvPr/>
            </p:nvSpPr>
            <p:spPr>
              <a:xfrm>
                <a:off x="318" y="150823"/>
                <a:ext cx="1584170" cy="70866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1425" tIns="11425" rIns="11425" bIns="1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Arial"/>
                  <a:buNone/>
                </a:pPr>
                <a:r>
                  <a:rPr lang="pl" sz="1000" b="1" i="0" u="none" strike="noStrike" cap="none">
                    <a:solidFill>
                      <a:srgbClr val="FFFFFF"/>
                    </a:solidFill>
                    <a:latin typeface="Avenir"/>
                    <a:ea typeface="Avenir"/>
                    <a:cs typeface="Avenir"/>
                    <a:sym typeface="Avenir"/>
                  </a:rPr>
                  <a:t>PODMIOT OPISUJĄCY KWALIFIKACJĘ</a:t>
                </a:r>
                <a:endParaRPr sz="2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6" name="Google Shape;106;p57"/>
            <p:cNvGrpSpPr/>
            <p:nvPr/>
          </p:nvGrpSpPr>
          <p:grpSpPr>
            <a:xfrm>
              <a:off x="2088232" y="290385"/>
              <a:ext cx="1584488" cy="1011301"/>
              <a:chOff x="0" y="0"/>
              <a:chExt cx="1584488" cy="1011300"/>
            </a:xfrm>
          </p:grpSpPr>
          <p:sp>
            <p:nvSpPr>
              <p:cNvPr id="107" name="Google Shape;107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A1E4"/>
              </a:solidFill>
              <a:ln>
                <a:noFill/>
              </a:ln>
            </p:spPr>
            <p:txBody>
              <a:bodyPr spcFirstLastPara="1" wrap="square" lIns="45700" tIns="45700" rIns="457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" name="Google Shape;108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A1E4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9" name="Google Shape;109;p57"/>
              <p:cNvSpPr/>
              <p:nvPr/>
            </p:nvSpPr>
            <p:spPr>
              <a:xfrm>
                <a:off x="318" y="265123"/>
                <a:ext cx="1584170" cy="48006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1425" tIns="11425" rIns="11425" bIns="1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Arial"/>
                  <a:buNone/>
                </a:pPr>
                <a:r>
                  <a:rPr lang="pl" sz="1000" b="1" i="0" u="none" strike="noStrike" cap="none">
                    <a:solidFill>
                      <a:srgbClr val="FFFFFF"/>
                    </a:solidFill>
                    <a:latin typeface="Avenir"/>
                    <a:ea typeface="Avenir"/>
                    <a:cs typeface="Avenir"/>
                    <a:sym typeface="Avenir"/>
                  </a:rPr>
                  <a:t>MINISTER WŁAŚCIWY</a:t>
                </a:r>
                <a:endParaRPr sz="2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0" name="Google Shape;110;p57"/>
            <p:cNvSpPr/>
            <p:nvPr/>
          </p:nvSpPr>
          <p:spPr>
            <a:xfrm>
              <a:off x="4176464" y="290384"/>
              <a:ext cx="1584169" cy="1011301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A1E4"/>
            </a:solidFill>
            <a:ln>
              <a:noFill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endPara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1" name="Google Shape;111;p57"/>
            <p:cNvGrpSpPr/>
            <p:nvPr/>
          </p:nvGrpSpPr>
          <p:grpSpPr>
            <a:xfrm>
              <a:off x="4176464" y="290384"/>
              <a:ext cx="1584488" cy="1011301"/>
              <a:chOff x="0" y="0"/>
              <a:chExt cx="1584488" cy="1011300"/>
            </a:xfrm>
          </p:grpSpPr>
          <p:sp>
            <p:nvSpPr>
              <p:cNvPr id="112" name="Google Shape;112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A1E4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113;p57"/>
              <p:cNvSpPr/>
              <p:nvPr/>
            </p:nvSpPr>
            <p:spPr>
              <a:xfrm>
                <a:off x="318" y="265123"/>
                <a:ext cx="1584170" cy="48006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1425" tIns="11425" rIns="11425" bIns="1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Arial"/>
                  <a:buNone/>
                </a:pPr>
                <a:r>
                  <a:rPr lang="pl" sz="1000" b="1" i="0" u="none" strike="noStrike" cap="none">
                    <a:solidFill>
                      <a:srgbClr val="FFFFFF"/>
                    </a:solidFill>
                    <a:latin typeface="Avenir"/>
                    <a:ea typeface="Avenir"/>
                    <a:cs typeface="Avenir"/>
                    <a:sym typeface="Avenir"/>
                  </a:rPr>
                  <a:t>INSTYTUCJA CERTYFIKUJĄCA</a:t>
                </a:r>
                <a:endParaRPr sz="2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4" name="Google Shape;114;p57"/>
            <p:cNvGrpSpPr/>
            <p:nvPr/>
          </p:nvGrpSpPr>
          <p:grpSpPr>
            <a:xfrm>
              <a:off x="6264688" y="290386"/>
              <a:ext cx="1584254" cy="1011301"/>
              <a:chOff x="0" y="0"/>
              <a:chExt cx="1584254" cy="1011300"/>
            </a:xfrm>
          </p:grpSpPr>
          <p:sp>
            <p:nvSpPr>
              <p:cNvPr id="115" name="Google Shape;115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A1E4"/>
              </a:solidFill>
              <a:ln>
                <a:noFill/>
              </a:ln>
            </p:spPr>
            <p:txBody>
              <a:bodyPr spcFirstLastPara="1" wrap="square" lIns="45700" tIns="45700" rIns="45700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116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A1E4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117;p57"/>
              <p:cNvSpPr/>
              <p:nvPr/>
            </p:nvSpPr>
            <p:spPr>
              <a:xfrm>
                <a:off x="85" y="36887"/>
                <a:ext cx="1584169" cy="93726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11425" tIns="11425" rIns="11425" bIns="114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000"/>
                  <a:buFont typeface="Arial"/>
                  <a:buNone/>
                </a:pPr>
                <a:r>
                  <a:rPr lang="pl" sz="1000" b="1" i="0" u="none" strike="noStrike" cap="none">
                    <a:solidFill>
                      <a:srgbClr val="FFFFFF"/>
                    </a:solidFill>
                    <a:latin typeface="Avenir"/>
                    <a:ea typeface="Avenir"/>
                    <a:cs typeface="Avenir"/>
                    <a:sym typeface="Avenir"/>
                  </a:rPr>
                  <a:t>PODMIOT ZEWNĘTRZNEGO ZAPEWNIANIA JAKOŚCI</a:t>
                </a:r>
                <a:endParaRPr sz="2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8" name="Google Shape;118;p57"/>
            <p:cNvGrpSpPr/>
            <p:nvPr/>
          </p:nvGrpSpPr>
          <p:grpSpPr>
            <a:xfrm>
              <a:off x="0" y="1689867"/>
              <a:ext cx="1584169" cy="1011301"/>
              <a:chOff x="0" y="0"/>
              <a:chExt cx="1584169" cy="1011300"/>
            </a:xfrm>
          </p:grpSpPr>
          <p:sp>
            <p:nvSpPr>
              <p:cNvPr id="119" name="Google Shape;119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0" name="Google Shape;120;p57"/>
              <p:cNvSpPr/>
              <p:nvPr/>
            </p:nvSpPr>
            <p:spPr>
              <a:xfrm>
                <a:off x="183053" y="233948"/>
                <a:ext cx="1218062" cy="52832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lang="pl" sz="900" b="1" i="0" u="none" strike="noStrike" cap="none">
                    <a:solidFill>
                      <a:srgbClr val="000000"/>
                    </a:solidFill>
                    <a:latin typeface="Avenir"/>
                    <a:ea typeface="Avenir"/>
                    <a:cs typeface="Avenir"/>
                    <a:sym typeface="Avenir"/>
                  </a:rPr>
                  <a:t>OPISANIE KWALIFIKACJI</a:t>
                </a:r>
                <a:endParaRPr sz="2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1" name="Google Shape;121;p57"/>
            <p:cNvGrpSpPr/>
            <p:nvPr/>
          </p:nvGrpSpPr>
          <p:grpSpPr>
            <a:xfrm>
              <a:off x="2088232" y="1689866"/>
              <a:ext cx="1584169" cy="1011301"/>
              <a:chOff x="0" y="0"/>
              <a:chExt cx="1584169" cy="1011300"/>
            </a:xfrm>
          </p:grpSpPr>
          <p:sp>
            <p:nvSpPr>
              <p:cNvPr id="122" name="Google Shape;122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3" name="Google Shape;123;p57"/>
              <p:cNvSpPr/>
              <p:nvPr/>
            </p:nvSpPr>
            <p:spPr>
              <a:xfrm>
                <a:off x="185604" y="233949"/>
                <a:ext cx="1219648" cy="52832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lang="pl" sz="900" b="1" i="0" u="none" strike="noStrike" cap="none">
                    <a:solidFill>
                      <a:srgbClr val="000000"/>
                    </a:solidFill>
                    <a:latin typeface="Avenir"/>
                    <a:ea typeface="Avenir"/>
                    <a:cs typeface="Avenir"/>
                    <a:sym typeface="Avenir"/>
                  </a:rPr>
                  <a:t>WŁĄCZENIE KWALIFIKACJI</a:t>
                </a:r>
                <a:endParaRPr sz="2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24" name="Google Shape;124;p57"/>
            <p:cNvCxnSpPr/>
            <p:nvPr/>
          </p:nvCxnSpPr>
          <p:spPr>
            <a:xfrm flipH="1">
              <a:off x="792129" y="1301028"/>
              <a:ext cx="1" cy="389497"/>
            </a:xfrm>
            <a:prstGeom prst="straightConnector1">
              <a:avLst/>
            </a:prstGeom>
            <a:noFill/>
            <a:ln w="25400" cap="flat" cmpd="sng">
              <a:solidFill>
                <a:srgbClr val="A0A0A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25" name="Google Shape;125;p57"/>
            <p:cNvCxnSpPr/>
            <p:nvPr/>
          </p:nvCxnSpPr>
          <p:spPr>
            <a:xfrm>
              <a:off x="2879691" y="1301028"/>
              <a:ext cx="1" cy="389497"/>
            </a:xfrm>
            <a:prstGeom prst="straightConnector1">
              <a:avLst/>
            </a:prstGeom>
            <a:noFill/>
            <a:ln w="25400" cap="flat" cmpd="sng">
              <a:solidFill>
                <a:srgbClr val="A0A0A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grpSp>
          <p:nvGrpSpPr>
            <p:cNvPr id="126" name="Google Shape;126;p57"/>
            <p:cNvGrpSpPr/>
            <p:nvPr/>
          </p:nvGrpSpPr>
          <p:grpSpPr>
            <a:xfrm>
              <a:off x="4176463" y="1689865"/>
              <a:ext cx="1584169" cy="1011301"/>
              <a:chOff x="0" y="0"/>
              <a:chExt cx="1584169" cy="1011300"/>
            </a:xfrm>
          </p:grpSpPr>
          <p:sp>
            <p:nvSpPr>
              <p:cNvPr id="127" name="Google Shape;127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8" name="Google Shape;128;p57"/>
              <p:cNvSpPr/>
              <p:nvPr/>
            </p:nvSpPr>
            <p:spPr>
              <a:xfrm>
                <a:off x="183050" y="237919"/>
                <a:ext cx="1218061" cy="52832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lang="pl" sz="900" b="1" i="0" u="none" strike="noStrike" cap="none">
                    <a:solidFill>
                      <a:srgbClr val="000000"/>
                    </a:solidFill>
                    <a:latin typeface="Avenir"/>
                    <a:ea typeface="Avenir"/>
                    <a:cs typeface="Avenir"/>
                    <a:sym typeface="Avenir"/>
                  </a:rPr>
                  <a:t>NADAWANIE KWALIFIKACJI</a:t>
                </a:r>
                <a:endParaRPr sz="2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29" name="Google Shape;129;p57"/>
            <p:cNvCxnSpPr/>
            <p:nvPr/>
          </p:nvCxnSpPr>
          <p:spPr>
            <a:xfrm>
              <a:off x="4968841" y="1301028"/>
              <a:ext cx="1" cy="389497"/>
            </a:xfrm>
            <a:prstGeom prst="straightConnector1">
              <a:avLst/>
            </a:prstGeom>
            <a:noFill/>
            <a:ln w="25400" cap="flat" cmpd="sng">
              <a:solidFill>
                <a:srgbClr val="A0A0A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grpSp>
          <p:nvGrpSpPr>
            <p:cNvPr id="130" name="Google Shape;130;p57"/>
            <p:cNvGrpSpPr/>
            <p:nvPr/>
          </p:nvGrpSpPr>
          <p:grpSpPr>
            <a:xfrm>
              <a:off x="6264688" y="1689867"/>
              <a:ext cx="1584169" cy="1011301"/>
              <a:chOff x="0" y="0"/>
              <a:chExt cx="1584169" cy="1011300"/>
            </a:xfrm>
          </p:grpSpPr>
          <p:sp>
            <p:nvSpPr>
              <p:cNvPr id="131" name="Google Shape;131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132;p57"/>
              <p:cNvSpPr/>
              <p:nvPr/>
            </p:nvSpPr>
            <p:spPr>
              <a:xfrm>
                <a:off x="181099" y="116780"/>
                <a:ext cx="1219648" cy="76200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lang="pl" sz="900" b="1" i="0" u="none" strike="noStrike" cap="none">
                    <a:solidFill>
                      <a:srgbClr val="000000"/>
                    </a:solidFill>
                    <a:latin typeface="Avenir"/>
                    <a:ea typeface="Avenir"/>
                    <a:cs typeface="Avenir"/>
                    <a:sym typeface="Avenir"/>
                  </a:rPr>
                  <a:t>ZEWNĘTRZNE ZAPEWNIANIE JAKOŚCI</a:t>
                </a:r>
                <a:endParaRPr sz="2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3" name="Google Shape;133;p57"/>
            <p:cNvGrpSpPr/>
            <p:nvPr/>
          </p:nvGrpSpPr>
          <p:grpSpPr>
            <a:xfrm>
              <a:off x="4176464" y="3089346"/>
              <a:ext cx="1584169" cy="1011301"/>
              <a:chOff x="0" y="0"/>
              <a:chExt cx="1584169" cy="1011300"/>
            </a:xfrm>
          </p:grpSpPr>
          <p:sp>
            <p:nvSpPr>
              <p:cNvPr id="134" name="Google Shape;134;p57"/>
              <p:cNvSpPr/>
              <p:nvPr/>
            </p:nvSpPr>
            <p:spPr>
              <a:xfrm>
                <a:off x="0" y="0"/>
                <a:ext cx="1584169" cy="1011300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100"/>
                  <a:buFont typeface="Arial"/>
                  <a:buNone/>
                </a:pPr>
                <a:endParaRPr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135;p57"/>
              <p:cNvSpPr/>
              <p:nvPr/>
            </p:nvSpPr>
            <p:spPr>
              <a:xfrm>
                <a:off x="183347" y="124649"/>
                <a:ext cx="1218062" cy="762001"/>
              </a:xfrm>
              <a:custGeom>
                <a:avLst/>
                <a:gdLst/>
                <a:ahLst/>
                <a:cxnLst/>
                <a:rect l="l" t="t" r="r" b="b"/>
                <a:pathLst>
                  <a:path w="21600" h="21600" extrusionOk="0">
                    <a:moveTo>
                      <a:pt x="0" y="0"/>
                    </a:moveTo>
                    <a:lnTo>
                      <a:pt x="21599" y="0"/>
                    </a:lnTo>
                    <a:lnTo>
                      <a:pt x="21599" y="21599"/>
                    </a:lnTo>
                    <a:lnTo>
                      <a:pt x="0" y="21599"/>
                    </a:lnTo>
                    <a:close/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0" tIns="0" rIns="0" bIns="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900"/>
                  <a:buFont typeface="Arial"/>
                  <a:buNone/>
                </a:pPr>
                <a:r>
                  <a:rPr lang="pl" sz="900" b="1" i="0" u="none" strike="noStrike" cap="none">
                    <a:solidFill>
                      <a:srgbClr val="FFFFFF"/>
                    </a:solidFill>
                    <a:latin typeface="Avenir"/>
                    <a:ea typeface="Avenir"/>
                    <a:cs typeface="Avenir"/>
                    <a:sym typeface="Avenir"/>
                  </a:rPr>
                  <a:t>WEWNĘTRZNE ZAPEWNIANIE JAKOŚCI</a:t>
                </a:r>
                <a:endParaRPr sz="2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36" name="Google Shape;136;p57"/>
            <p:cNvSpPr/>
            <p:nvPr/>
          </p:nvSpPr>
          <p:spPr>
            <a:xfrm>
              <a:off x="4962690" y="2701762"/>
              <a:ext cx="2542" cy="387585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600" y="21599"/>
                  </a:moveTo>
                  <a:cubicBezTo>
                    <a:pt x="14400" y="14399"/>
                    <a:pt x="7199" y="7200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rgbClr val="A0A0A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37" name="Google Shape;137;p57"/>
            <p:cNvCxnSpPr/>
            <p:nvPr/>
          </p:nvCxnSpPr>
          <p:spPr>
            <a:xfrm>
              <a:off x="7056404" y="1301028"/>
              <a:ext cx="1" cy="389497"/>
            </a:xfrm>
            <a:prstGeom prst="straightConnector1">
              <a:avLst/>
            </a:prstGeom>
            <a:noFill/>
            <a:ln w="25400" cap="flat" cmpd="sng">
              <a:solidFill>
                <a:srgbClr val="A0A0A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38" name="Google Shape;138;p57"/>
            <p:cNvSpPr/>
            <p:nvPr/>
          </p:nvSpPr>
          <p:spPr>
            <a:xfrm>
              <a:off x="5760788" y="2195515"/>
              <a:ext cx="503901" cy="2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21599" y="21599"/>
                  </a:moveTo>
                  <a:cubicBezTo>
                    <a:pt x="14399" y="14399"/>
                    <a:pt x="7200" y="7200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rgbClr val="A0A0A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57"/>
            <p:cNvSpPr/>
            <p:nvPr/>
          </p:nvSpPr>
          <p:spPr>
            <a:xfrm>
              <a:off x="1584325" y="2195516"/>
              <a:ext cx="503908" cy="1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0" y="21599"/>
                  </a:moveTo>
                  <a:cubicBezTo>
                    <a:pt x="7200" y="14399"/>
                    <a:pt x="14399" y="7200"/>
                    <a:pt x="21599" y="0"/>
                  </a:cubicBezTo>
                </a:path>
              </a:pathLst>
            </a:custGeom>
            <a:noFill/>
            <a:ln w="25400" cap="flat" cmpd="sng">
              <a:solidFill>
                <a:srgbClr val="A0A0A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57"/>
            <p:cNvSpPr/>
            <p:nvPr/>
          </p:nvSpPr>
          <p:spPr>
            <a:xfrm>
              <a:off x="3672557" y="2195515"/>
              <a:ext cx="503907" cy="1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0" y="21599"/>
                  </a:moveTo>
                  <a:cubicBezTo>
                    <a:pt x="7200" y="14399"/>
                    <a:pt x="14399" y="7200"/>
                    <a:pt x="21599" y="0"/>
                  </a:cubicBezTo>
                </a:path>
              </a:pathLst>
            </a:custGeom>
            <a:noFill/>
            <a:ln w="25400" cap="flat" cmpd="sng">
              <a:solidFill>
                <a:srgbClr val="A0A0A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57"/>
            <p:cNvSpPr/>
            <p:nvPr/>
          </p:nvSpPr>
          <p:spPr>
            <a:xfrm rot="-5400000">
              <a:off x="3779371" y="-2987243"/>
              <a:ext cx="289792" cy="6264276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599"/>
                  </a:lnTo>
                  <a:lnTo>
                    <a:pt x="1099" y="21599"/>
                  </a:lnTo>
                </a:path>
              </a:pathLst>
            </a:custGeom>
            <a:noFill/>
            <a:ln w="25400" cap="flat" cmpd="sng">
              <a:solidFill>
                <a:srgbClr val="A0A0A0"/>
              </a:solidFill>
              <a:prstDash val="solid"/>
              <a:round/>
              <a:headEnd type="none" w="sm" len="sm"/>
              <a:tailEnd type="triangle" w="med" len="med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Slajd tytułowy">
  <p:cSld name="4_Slajd tytułow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7"/>
          <p:cNvSpPr/>
          <p:nvPr/>
        </p:nvSpPr>
        <p:spPr>
          <a:xfrm>
            <a:off x="4183037" y="3699043"/>
            <a:ext cx="3856725" cy="10481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" sz="12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Instytut Badań Edukacyjnych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ul. Górczewska 8, 01-180 Warszawa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tel.: (22) 241 71 00, e-mail: </a:t>
            </a:r>
            <a:r>
              <a:rPr lang="pl" sz="1200" b="0" i="0" u="sng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zsk@ibe.edu.pl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sng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" name="Google Shape;18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20561" y="611243"/>
            <a:ext cx="2099998" cy="678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83037" y="1162088"/>
            <a:ext cx="2184137" cy="4587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0" name="Google Shape;20;p47"/>
          <p:cNvCxnSpPr/>
          <p:nvPr/>
        </p:nvCxnSpPr>
        <p:spPr>
          <a:xfrm>
            <a:off x="519596" y="1182779"/>
            <a:ext cx="2956635" cy="882239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" name="Google Shape;21;p47"/>
          <p:cNvCxnSpPr/>
          <p:nvPr/>
        </p:nvCxnSpPr>
        <p:spPr>
          <a:xfrm rot="10800000" flipH="1">
            <a:off x="519596" y="398683"/>
            <a:ext cx="372133" cy="784096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2" name="Google Shape;22;p47"/>
          <p:cNvCxnSpPr/>
          <p:nvPr/>
        </p:nvCxnSpPr>
        <p:spPr>
          <a:xfrm rot="10800000" flipH="1">
            <a:off x="3476231" y="680981"/>
            <a:ext cx="513878" cy="1384037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" name="Google Shape;23;p47"/>
          <p:cNvCxnSpPr/>
          <p:nvPr/>
        </p:nvCxnSpPr>
        <p:spPr>
          <a:xfrm flipH="1">
            <a:off x="-181369" y="1182779"/>
            <a:ext cx="700965" cy="294348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4" name="Google Shape;24;p47"/>
          <p:cNvCxnSpPr/>
          <p:nvPr/>
        </p:nvCxnSpPr>
        <p:spPr>
          <a:xfrm rot="10800000">
            <a:off x="5418386" y="2084516"/>
            <a:ext cx="838832" cy="1202791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5" name="Google Shape;25;p47"/>
          <p:cNvCxnSpPr/>
          <p:nvPr/>
        </p:nvCxnSpPr>
        <p:spPr>
          <a:xfrm rot="10800000">
            <a:off x="5418387" y="2084516"/>
            <a:ext cx="1745673" cy="34129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" name="Google Shape;26;p47"/>
          <p:cNvCxnSpPr/>
          <p:nvPr/>
        </p:nvCxnSpPr>
        <p:spPr>
          <a:xfrm flipH="1">
            <a:off x="6257217" y="2425805"/>
            <a:ext cx="959743" cy="861501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" name="Google Shape;27;p47"/>
          <p:cNvCxnSpPr/>
          <p:nvPr/>
        </p:nvCxnSpPr>
        <p:spPr>
          <a:xfrm rot="10800000">
            <a:off x="3476231" y="2058993"/>
            <a:ext cx="1942157" cy="25524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" name="Google Shape;28;p47"/>
          <p:cNvSpPr/>
          <p:nvPr/>
        </p:nvSpPr>
        <p:spPr>
          <a:xfrm>
            <a:off x="3449298" y="2005610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47"/>
          <p:cNvSpPr/>
          <p:nvPr/>
        </p:nvSpPr>
        <p:spPr>
          <a:xfrm>
            <a:off x="466213" y="1133003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47"/>
          <p:cNvSpPr/>
          <p:nvPr/>
        </p:nvSpPr>
        <p:spPr>
          <a:xfrm>
            <a:off x="5383856" y="2031132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47"/>
          <p:cNvSpPr/>
          <p:nvPr/>
        </p:nvSpPr>
        <p:spPr>
          <a:xfrm>
            <a:off x="6203833" y="3231916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47"/>
          <p:cNvSpPr/>
          <p:nvPr/>
        </p:nvSpPr>
        <p:spPr>
          <a:xfrm>
            <a:off x="466212" y="2299958"/>
            <a:ext cx="4235490" cy="165390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pl"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Projekt współfinansowany ze środków Unii Europejskiej </a:t>
            </a:r>
            <a:br>
              <a:rPr lang="pl"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"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 ramach Europejskiego Funduszu Społecznego</a:t>
            </a:r>
            <a:endParaRPr sz="1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l" sz="11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Wsparcie rozwoju ZSK w szczególności na poziomie regionalnym </a:t>
            </a:r>
            <a:br>
              <a:rPr lang="pl" sz="11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" sz="11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poprzez wdrażanie rozwiązań i inicjatyw skierowanych do użytkowników końcowych systemu – ZSK 4</a:t>
            </a:r>
            <a:endParaRPr sz="9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>
  <p:cSld name="Slajd tytułow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6"/>
          <p:cNvSpPr/>
          <p:nvPr/>
        </p:nvSpPr>
        <p:spPr>
          <a:xfrm>
            <a:off x="466214" y="3462529"/>
            <a:ext cx="3210842" cy="88223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" sz="14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Instytut Badań Edukacyjnych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ul. Górczewska 8, 01-180 Warszawa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"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tel.: (22) 241 71 00, e-mail: </a:t>
            </a:r>
            <a:r>
              <a:rPr lang="pl" sz="1400" b="0" i="0" u="sng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zsk@ibe.edu.pl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sng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" name="Google Shape;35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20561" y="611243"/>
            <a:ext cx="2099998" cy="678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83037" y="1162088"/>
            <a:ext cx="2184137" cy="4587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7" name="Google Shape;37;p46"/>
          <p:cNvCxnSpPr/>
          <p:nvPr/>
        </p:nvCxnSpPr>
        <p:spPr>
          <a:xfrm>
            <a:off x="519596" y="1182779"/>
            <a:ext cx="2956635" cy="882239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8" name="Google Shape;38;p46"/>
          <p:cNvCxnSpPr/>
          <p:nvPr/>
        </p:nvCxnSpPr>
        <p:spPr>
          <a:xfrm rot="10800000" flipH="1">
            <a:off x="519596" y="398683"/>
            <a:ext cx="372133" cy="784096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9" name="Google Shape;39;p46"/>
          <p:cNvCxnSpPr/>
          <p:nvPr/>
        </p:nvCxnSpPr>
        <p:spPr>
          <a:xfrm rot="10800000" flipH="1">
            <a:off x="3476231" y="680981"/>
            <a:ext cx="513878" cy="1384037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0" name="Google Shape;40;p46"/>
          <p:cNvCxnSpPr/>
          <p:nvPr/>
        </p:nvCxnSpPr>
        <p:spPr>
          <a:xfrm flipH="1">
            <a:off x="-181369" y="1182779"/>
            <a:ext cx="700965" cy="294348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1" name="Google Shape;41;p46"/>
          <p:cNvCxnSpPr/>
          <p:nvPr/>
        </p:nvCxnSpPr>
        <p:spPr>
          <a:xfrm rot="10800000">
            <a:off x="5418386" y="2084516"/>
            <a:ext cx="838832" cy="1202791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2" name="Google Shape;42;p46"/>
          <p:cNvCxnSpPr/>
          <p:nvPr/>
        </p:nvCxnSpPr>
        <p:spPr>
          <a:xfrm rot="10800000">
            <a:off x="5418387" y="2084516"/>
            <a:ext cx="1745673" cy="34129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3" name="Google Shape;43;p46"/>
          <p:cNvCxnSpPr/>
          <p:nvPr/>
        </p:nvCxnSpPr>
        <p:spPr>
          <a:xfrm flipH="1">
            <a:off x="6257217" y="2425805"/>
            <a:ext cx="959743" cy="861501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44" name="Google Shape;44;p46"/>
          <p:cNvCxnSpPr/>
          <p:nvPr/>
        </p:nvCxnSpPr>
        <p:spPr>
          <a:xfrm rot="10800000">
            <a:off x="3476231" y="2058993"/>
            <a:ext cx="1942157" cy="25524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5" name="Google Shape;45;p46"/>
          <p:cNvSpPr/>
          <p:nvPr/>
        </p:nvSpPr>
        <p:spPr>
          <a:xfrm>
            <a:off x="3449298" y="2005610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46"/>
          <p:cNvSpPr/>
          <p:nvPr/>
        </p:nvSpPr>
        <p:spPr>
          <a:xfrm>
            <a:off x="466213" y="1133003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46"/>
          <p:cNvSpPr/>
          <p:nvPr/>
        </p:nvSpPr>
        <p:spPr>
          <a:xfrm>
            <a:off x="5383856" y="2031132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46"/>
          <p:cNvSpPr/>
          <p:nvPr/>
        </p:nvSpPr>
        <p:spPr>
          <a:xfrm>
            <a:off x="6203833" y="3231916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lajd tytułowy">
  <p:cSld name="3_Slajd tytułow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8"/>
          <p:cNvSpPr/>
          <p:nvPr/>
        </p:nvSpPr>
        <p:spPr>
          <a:xfrm>
            <a:off x="4183037" y="3699043"/>
            <a:ext cx="3856725" cy="104815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" sz="12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Instytut Badań Edukacyjnych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ul. Górczewska 8, 01-180 Warszawa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tel.: (22) 241 71 00, e-mail: </a:t>
            </a:r>
            <a:r>
              <a:rPr lang="pl" sz="1200" b="0" i="0" u="sng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zsk@ibe.edu.pl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sng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1" name="Google Shape;51;p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20561" y="611243"/>
            <a:ext cx="2099998" cy="678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183037" y="1162088"/>
            <a:ext cx="2184137" cy="4587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3" name="Google Shape;53;p48"/>
          <p:cNvCxnSpPr/>
          <p:nvPr/>
        </p:nvCxnSpPr>
        <p:spPr>
          <a:xfrm>
            <a:off x="519596" y="1182779"/>
            <a:ext cx="2956635" cy="882239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4" name="Google Shape;54;p48"/>
          <p:cNvCxnSpPr/>
          <p:nvPr/>
        </p:nvCxnSpPr>
        <p:spPr>
          <a:xfrm rot="10800000" flipH="1">
            <a:off x="519596" y="398683"/>
            <a:ext cx="372133" cy="784096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5" name="Google Shape;55;p48"/>
          <p:cNvCxnSpPr/>
          <p:nvPr/>
        </p:nvCxnSpPr>
        <p:spPr>
          <a:xfrm rot="10800000" flipH="1">
            <a:off x="3476231" y="680981"/>
            <a:ext cx="513878" cy="1384037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6" name="Google Shape;56;p48"/>
          <p:cNvCxnSpPr/>
          <p:nvPr/>
        </p:nvCxnSpPr>
        <p:spPr>
          <a:xfrm flipH="1">
            <a:off x="-181369" y="1182779"/>
            <a:ext cx="700965" cy="294348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7" name="Google Shape;57;p48"/>
          <p:cNvCxnSpPr/>
          <p:nvPr/>
        </p:nvCxnSpPr>
        <p:spPr>
          <a:xfrm rot="10800000">
            <a:off x="5418386" y="2084516"/>
            <a:ext cx="838832" cy="1202791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8" name="Google Shape;58;p48"/>
          <p:cNvCxnSpPr/>
          <p:nvPr/>
        </p:nvCxnSpPr>
        <p:spPr>
          <a:xfrm rot="10800000">
            <a:off x="5418387" y="2084516"/>
            <a:ext cx="1745673" cy="34129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9" name="Google Shape;59;p48"/>
          <p:cNvCxnSpPr/>
          <p:nvPr/>
        </p:nvCxnSpPr>
        <p:spPr>
          <a:xfrm flipH="1">
            <a:off x="6257217" y="2425805"/>
            <a:ext cx="959743" cy="861501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0" name="Google Shape;60;p48"/>
          <p:cNvCxnSpPr/>
          <p:nvPr/>
        </p:nvCxnSpPr>
        <p:spPr>
          <a:xfrm rot="10800000">
            <a:off x="3476231" y="2058993"/>
            <a:ext cx="1942157" cy="25524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1" name="Google Shape;61;p48"/>
          <p:cNvSpPr/>
          <p:nvPr/>
        </p:nvSpPr>
        <p:spPr>
          <a:xfrm>
            <a:off x="3449298" y="2005610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48"/>
          <p:cNvSpPr/>
          <p:nvPr/>
        </p:nvSpPr>
        <p:spPr>
          <a:xfrm>
            <a:off x="466213" y="1133003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48"/>
          <p:cNvSpPr/>
          <p:nvPr/>
        </p:nvSpPr>
        <p:spPr>
          <a:xfrm>
            <a:off x="5383856" y="2031132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48"/>
          <p:cNvSpPr/>
          <p:nvPr/>
        </p:nvSpPr>
        <p:spPr>
          <a:xfrm>
            <a:off x="6203833" y="3231916"/>
            <a:ext cx="106766" cy="1067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baseline="-25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48"/>
          <p:cNvSpPr/>
          <p:nvPr/>
        </p:nvSpPr>
        <p:spPr>
          <a:xfrm>
            <a:off x="466212" y="2299958"/>
            <a:ext cx="4235490" cy="1653903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pl"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Projekt współfinansowany ze środków Unii Europejskiej </a:t>
            </a:r>
            <a:br>
              <a:rPr lang="pl"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"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 ramach Europejskiego Funduszu Społecznego</a:t>
            </a:r>
            <a:endParaRPr sz="1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pl" sz="11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Wspieranie funkcjonowania i doskonalenie ZSK na rzecz </a:t>
            </a:r>
            <a:br>
              <a:rPr lang="pl" sz="11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" sz="11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wykorzystania oferowanych w nim rozwiązań do realizacji </a:t>
            </a:r>
            <a:br>
              <a:rPr lang="pl" sz="11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" sz="11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celów strategii rozwoju kraju – ZSK 5</a:t>
            </a:r>
            <a:endParaRPr sz="9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4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4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4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4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ytuł i zawartość">
  <p:cSld name="1_Tytuł i zawartość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0"/>
          <p:cNvSpPr txBox="1">
            <a:spLocks noGrp="1"/>
          </p:cNvSpPr>
          <p:nvPr>
            <p:ph type="body" idx="1"/>
          </p:nvPr>
        </p:nvSpPr>
        <p:spPr>
          <a:xfrm>
            <a:off x="537822" y="1253582"/>
            <a:ext cx="7885477" cy="3263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9250" algn="l" rtl="0">
              <a:lnSpc>
                <a:spcPct val="90000"/>
              </a:lnSpc>
              <a:spcBef>
                <a:spcPts val="783"/>
              </a:spcBef>
              <a:spcAft>
                <a:spcPts val="0"/>
              </a:spcAft>
              <a:buClr>
                <a:srgbClr val="0094D8"/>
              </a:buClr>
              <a:buSzPts val="1900"/>
              <a:buFont typeface="Noto Sans Symbols"/>
              <a:buChar char="✔"/>
              <a:defRPr sz="1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700"/>
              <a:buFont typeface="Noto Sans Symbols"/>
              <a:buChar char="✔"/>
              <a:defRPr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600"/>
              <a:buFont typeface="Noto Sans Symbols"/>
              <a:buChar char="✔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Noto Sans Symbols"/>
              <a:buChar char="✔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Noto Sans Symbols"/>
              <a:buChar char="✔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50"/>
          <p:cNvSpPr txBox="1">
            <a:spLocks noGrp="1"/>
          </p:cNvSpPr>
          <p:nvPr>
            <p:ph type="title"/>
          </p:nvPr>
        </p:nvSpPr>
        <p:spPr>
          <a:xfrm>
            <a:off x="529751" y="478715"/>
            <a:ext cx="7885477" cy="528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Calibri"/>
              <a:buNone/>
              <a:defRPr sz="24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>
  <p:cSld name="Dwa elementy zawartości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1"/>
          <p:cNvSpPr txBox="1">
            <a:spLocks noGrp="1"/>
          </p:cNvSpPr>
          <p:nvPr>
            <p:ph type="title"/>
          </p:nvPr>
        </p:nvSpPr>
        <p:spPr>
          <a:xfrm>
            <a:off x="532534" y="485132"/>
            <a:ext cx="6924615" cy="528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Calibri"/>
              <a:buNone/>
              <a:defRPr sz="24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Google Shape;82;p51"/>
          <p:cNvSpPr txBox="1">
            <a:spLocks noGrp="1"/>
          </p:cNvSpPr>
          <p:nvPr>
            <p:ph type="body" idx="1"/>
          </p:nvPr>
        </p:nvSpPr>
        <p:spPr>
          <a:xfrm>
            <a:off x="540605" y="1259999"/>
            <a:ext cx="3334739" cy="3263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9250" algn="l" rtl="0">
              <a:lnSpc>
                <a:spcPct val="90000"/>
              </a:lnSpc>
              <a:spcBef>
                <a:spcPts val="783"/>
              </a:spcBef>
              <a:spcAft>
                <a:spcPts val="0"/>
              </a:spcAft>
              <a:buClr>
                <a:srgbClr val="0094D8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51"/>
          <p:cNvSpPr txBox="1">
            <a:spLocks noGrp="1"/>
          </p:cNvSpPr>
          <p:nvPr>
            <p:ph type="body" idx="2"/>
          </p:nvPr>
        </p:nvSpPr>
        <p:spPr>
          <a:xfrm>
            <a:off x="4122409" y="1259999"/>
            <a:ext cx="3334739" cy="3263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9250" algn="l" rtl="0">
              <a:lnSpc>
                <a:spcPct val="90000"/>
              </a:lnSpc>
              <a:spcBef>
                <a:spcPts val="783"/>
              </a:spcBef>
              <a:spcAft>
                <a:spcPts val="0"/>
              </a:spcAft>
              <a:buClr>
                <a:srgbClr val="0094D8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Slajd tytułowy">
  <p:cSld name="6_Slajd tytułow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2"/>
          <p:cNvSpPr txBox="1"/>
          <p:nvPr/>
        </p:nvSpPr>
        <p:spPr>
          <a:xfrm>
            <a:off x="534192" y="426481"/>
            <a:ext cx="7193697" cy="466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l" sz="2400" b="1" i="0" u="none" strike="noStrike" cap="none">
                <a:solidFill>
                  <a:srgbClr val="0094D8"/>
                </a:solidFill>
                <a:latin typeface="Calibri"/>
                <a:ea typeface="Calibri"/>
                <a:cs typeface="Calibri"/>
                <a:sym typeface="Calibri"/>
              </a:rPr>
              <a:t>KWALIFIKACJE</a:t>
            </a:r>
            <a:r>
              <a:rPr lang="pl" sz="2400" b="1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 AKTUALNIE ZGŁOSZONE DO ZRK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52"/>
          <p:cNvSpPr txBox="1"/>
          <p:nvPr/>
        </p:nvSpPr>
        <p:spPr>
          <a:xfrm>
            <a:off x="534190" y="1236369"/>
            <a:ext cx="7193697" cy="3220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01466" marR="0" lvl="0" indent="-20146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Calibri"/>
              <a:buChar char="•"/>
            </a:pP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Prowadzenie szkoleń, warsztatów i treningów dla osób dorosłych pracujących </a:t>
            </a:r>
            <a:br>
              <a:rPr lang="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w organizacjach biznesowych i instytucjach administracji publicznej</a:t>
            </a:r>
            <a:endParaRPr sz="1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1466" marR="0" lvl="0" indent="-201466" algn="l" rtl="0">
              <a:lnSpc>
                <a:spcPct val="100000"/>
              </a:lnSpc>
              <a:spcBef>
                <a:spcPts val="471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Calibri"/>
              <a:buChar char="•"/>
            </a:pP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Instruktor stylizacji paznokci</a:t>
            </a:r>
            <a:endParaRPr sz="1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1466" marR="0" lvl="0" indent="-201466" algn="l" rtl="0">
              <a:lnSpc>
                <a:spcPct val="100000"/>
              </a:lnSpc>
              <a:spcBef>
                <a:spcPts val="471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Calibri"/>
              <a:buChar char="•"/>
            </a:pP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Instruktor stylizacji rzęs</a:t>
            </a:r>
            <a:endParaRPr sz="1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1466" marR="0" lvl="0" indent="-201466" algn="l" rtl="0">
              <a:lnSpc>
                <a:spcPct val="100000"/>
              </a:lnSpc>
              <a:spcBef>
                <a:spcPts val="471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Calibri"/>
              <a:buChar char="•"/>
            </a:pP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Obsługa procesów kadrowo-płacowych</a:t>
            </a:r>
            <a:endParaRPr sz="1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1466" marR="0" lvl="0" indent="-201466" algn="l" rtl="0">
              <a:lnSpc>
                <a:spcPct val="100000"/>
              </a:lnSpc>
              <a:spcBef>
                <a:spcPts val="471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Calibri"/>
              <a:buChar char="•"/>
            </a:pP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Praca z dzieckiem metodą Marii Montessori</a:t>
            </a:r>
            <a:endParaRPr sz="1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1466" marR="0" lvl="0" indent="-201466" algn="l" rtl="0">
              <a:lnSpc>
                <a:spcPct val="100000"/>
              </a:lnSpc>
              <a:spcBef>
                <a:spcPts val="471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Calibri"/>
              <a:buChar char="•"/>
            </a:pP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Doradzanie w zakresie finansów osobistych</a:t>
            </a:r>
            <a:endParaRPr sz="1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1466" marR="0" lvl="0" indent="-201466" algn="l" rtl="0">
              <a:lnSpc>
                <a:spcPct val="100000"/>
              </a:lnSpc>
              <a:spcBef>
                <a:spcPts val="471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Calibri"/>
              <a:buChar char="•"/>
            </a:pP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Planowanie i prowadzenie zajęć z kiteboardingu w ramach cyklu szkoleniowego</a:t>
            </a:r>
            <a:endParaRPr sz="1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1466" marR="0" lvl="0" indent="-201466" algn="l" rtl="0">
              <a:lnSpc>
                <a:spcPct val="100000"/>
              </a:lnSpc>
              <a:spcBef>
                <a:spcPts val="471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Calibri"/>
              <a:buChar char="•"/>
            </a:pP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Organizowanie pobytu i działań edukacyjno-krajoznawczych </a:t>
            </a:r>
            <a:br>
              <a:rPr lang="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na terenach wiejskich</a:t>
            </a:r>
            <a:endParaRPr sz="1400" b="0" i="0" u="none" strike="noStrike" cap="none">
              <a:solidFill>
                <a:srgbClr val="5353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01466" marR="0" lvl="0" indent="-201466" algn="l" rtl="0">
              <a:lnSpc>
                <a:spcPct val="100000"/>
              </a:lnSpc>
              <a:spcBef>
                <a:spcPts val="471"/>
              </a:spcBef>
              <a:spcAft>
                <a:spcPts val="0"/>
              </a:spcAft>
              <a:buClr>
                <a:srgbClr val="0094D8"/>
              </a:buClr>
              <a:buSzPts val="1400"/>
              <a:buFont typeface="Calibri"/>
              <a:buChar char="•"/>
            </a:pP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Przygotowywanie potraw zgodnie z trendami rynkowymi i zasadami </a:t>
            </a:r>
            <a:br>
              <a:rPr lang="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" sz="1400" b="0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zdrowego żywienia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Slajd tytułowy">
  <p:cSld name="4_Slajd tytułowy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3"/>
          <p:cNvSpPr txBox="1"/>
          <p:nvPr/>
        </p:nvSpPr>
        <p:spPr>
          <a:xfrm>
            <a:off x="545377" y="413647"/>
            <a:ext cx="7193697" cy="588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l" sz="2400" b="1" i="0" u="none" strike="noStrike" cap="none">
                <a:solidFill>
                  <a:srgbClr val="0094D8"/>
                </a:solidFill>
                <a:latin typeface="Calibri"/>
                <a:ea typeface="Calibri"/>
                <a:cs typeface="Calibri"/>
                <a:sym typeface="Calibri"/>
              </a:rPr>
              <a:t>KWALIFIKACJE</a:t>
            </a:r>
            <a:r>
              <a:rPr lang="pl" sz="2400" b="1" i="0" u="none" strike="noStrike" cap="none">
                <a:solidFill>
                  <a:srgbClr val="535353"/>
                </a:solidFill>
                <a:latin typeface="Calibri"/>
                <a:ea typeface="Calibri"/>
                <a:cs typeface="Calibri"/>
                <a:sym typeface="Calibri"/>
              </a:rPr>
              <a:t> AKTUALNIE ZGŁOSZONE DO ZRK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53"/>
          <p:cNvSpPr txBox="1">
            <a:spLocks noGrp="1"/>
          </p:cNvSpPr>
          <p:nvPr>
            <p:ph type="body" idx="1"/>
          </p:nvPr>
        </p:nvSpPr>
        <p:spPr>
          <a:xfrm>
            <a:off x="545375" y="1258321"/>
            <a:ext cx="5883528" cy="2626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68300" algn="l" rtl="0">
              <a:lnSpc>
                <a:spcPct val="90000"/>
              </a:lnSpc>
              <a:spcBef>
                <a:spcPts val="783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925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rgbClr val="0094D8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rgbClr val="0094D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image" Target="../media/image6.jpg"/><Relationship Id="rId5" Type="http://schemas.openxmlformats.org/officeDocument/2006/relationships/slideLayout" Target="../slideLayouts/slideLayout9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4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584191" y="4660890"/>
            <a:ext cx="5975620" cy="3769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40"/>
          <p:cNvPicPr preferRelativeResize="0"/>
          <p:nvPr/>
        </p:nvPicPr>
        <p:blipFill rotWithShape="1">
          <a:blip r:embed="rId7">
            <a:alphaModFix/>
          </a:blip>
          <a:srcRect l="52" t="11202" r="54" b="-9900"/>
          <a:stretch/>
        </p:blipFill>
        <p:spPr>
          <a:xfrm>
            <a:off x="0" y="0"/>
            <a:ext cx="9134147" cy="5076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4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10800000" flipH="1">
            <a:off x="7192042" y="0"/>
            <a:ext cx="1951958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4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98721" y="4767465"/>
            <a:ext cx="769300" cy="237135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42"/>
          <p:cNvSpPr/>
          <p:nvPr/>
        </p:nvSpPr>
        <p:spPr>
          <a:xfrm>
            <a:off x="5644818" y="4868953"/>
            <a:ext cx="1525327" cy="12955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pl" sz="900" b="0" i="0" u="none" strike="noStrike" cap="none">
                <a:solidFill>
                  <a:srgbClr val="757070"/>
                </a:solidFill>
                <a:latin typeface="Calibri"/>
                <a:ea typeface="Calibri"/>
                <a:cs typeface="Calibri"/>
                <a:sym typeface="Calibri"/>
              </a:rPr>
              <a:t>Instytut Badań Edukacyjnych</a:t>
            </a:r>
            <a:endParaRPr sz="900" b="0" i="0" u="none" strike="noStrike" cap="none">
              <a:solidFill>
                <a:srgbClr val="75707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0" name="Google Shape;70;p42"/>
          <p:cNvCxnSpPr/>
          <p:nvPr/>
        </p:nvCxnSpPr>
        <p:spPr>
          <a:xfrm rot="10800000">
            <a:off x="7293092" y="4767465"/>
            <a:ext cx="0" cy="237135"/>
          </a:xfrm>
          <a:prstGeom prst="straightConnector1">
            <a:avLst/>
          </a:prstGeom>
          <a:noFill/>
          <a:ln w="9525" cap="flat" cmpd="sng">
            <a:solidFill>
              <a:srgbClr val="AEABAB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v0lDOKpcSg&amp;t=8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hW5C8_VVso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"/>
          <p:cNvSpPr txBox="1">
            <a:spLocks noGrp="1"/>
          </p:cNvSpPr>
          <p:nvPr>
            <p:ph type="body" idx="1"/>
          </p:nvPr>
        </p:nvSpPr>
        <p:spPr>
          <a:xfrm>
            <a:off x="449253" y="1637250"/>
            <a:ext cx="7808700" cy="3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778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None/>
            </a:pPr>
            <a:r>
              <a:rPr lang="pl" sz="2500" b="1" dirty="0">
                <a:latin typeface="Arial"/>
                <a:ea typeface="Arial"/>
                <a:cs typeface="Arial"/>
                <a:sym typeface="Arial"/>
              </a:rPr>
              <a:t>Uczę się przez całe życie </a:t>
            </a:r>
          </a:p>
          <a:p>
            <a:pPr marL="1778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None/>
            </a:pPr>
            <a:r>
              <a:rPr lang="pl" sz="2500" b="1" dirty="0">
                <a:latin typeface="Arial"/>
                <a:ea typeface="Arial"/>
                <a:cs typeface="Arial"/>
                <a:sym typeface="Arial"/>
              </a:rPr>
              <a:t>- świadomie planuję, z satysfakcją pracuję</a:t>
            </a:r>
            <a:endParaRPr dirty="0"/>
          </a:p>
          <a:p>
            <a:pPr marL="179081" lvl="0" indent="-17908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None/>
            </a:pPr>
            <a:endParaRPr sz="1050" b="1" dirty="0">
              <a:latin typeface="Arial"/>
              <a:ea typeface="Arial"/>
              <a:cs typeface="Arial"/>
              <a:sym typeface="Arial"/>
            </a:endParaRPr>
          </a:p>
          <a:p>
            <a:pPr marL="17780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None/>
            </a:pPr>
            <a:endParaRPr lang="pl" sz="2500" b="1" dirty="0">
              <a:latin typeface="Arial"/>
              <a:ea typeface="Arial"/>
              <a:cs typeface="Arial"/>
              <a:sym typeface="Arial"/>
            </a:endParaRPr>
          </a:p>
          <a:p>
            <a:pPr marL="17780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000"/>
              <a:buNone/>
            </a:pPr>
            <a:r>
              <a:rPr lang="pl" sz="2500" b="1" dirty="0">
                <a:latin typeface="Arial"/>
                <a:ea typeface="Arial"/>
                <a:cs typeface="Arial"/>
                <a:sym typeface="Arial"/>
              </a:rPr>
              <a:t>Lekcja 3: Walidacja, czyli co?</a:t>
            </a:r>
            <a:endParaRPr sz="2500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"/>
          <p:cNvSpPr txBox="1"/>
          <p:nvPr/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lang="pl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8"/>
          <p:cNvSpPr/>
          <p:nvPr/>
        </p:nvSpPr>
        <p:spPr>
          <a:xfrm>
            <a:off x="2471097" y="3773958"/>
            <a:ext cx="5485878" cy="1006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00" tIns="31100" rIns="62200" bIns="31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17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17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38"/>
          <p:cNvSpPr txBox="1">
            <a:spLocks noGrp="1"/>
          </p:cNvSpPr>
          <p:nvPr>
            <p:ph type="body" idx="1"/>
          </p:nvPr>
        </p:nvSpPr>
        <p:spPr>
          <a:xfrm>
            <a:off x="1178436" y="1111282"/>
            <a:ext cx="5936405" cy="3576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normAutofit lnSpcReduction="10000"/>
          </a:bodyPr>
          <a:lstStyle/>
          <a:p>
            <a:pPr marL="17145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Char char="•"/>
            </a:pPr>
            <a:r>
              <a:rPr lang="pl" sz="18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ścieżki uczenia się</a:t>
            </a:r>
            <a:endParaRPr sz="18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Char char="•"/>
            </a:pPr>
            <a:r>
              <a:rPr lang="pl" sz="18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edukacja formalna</a:t>
            </a:r>
            <a:endParaRPr sz="18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Char char="•"/>
            </a:pPr>
            <a:r>
              <a:rPr lang="pl" sz="18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edukacja pozaformalna</a:t>
            </a:r>
            <a:endParaRPr sz="18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Char char="•"/>
            </a:pPr>
            <a:r>
              <a:rPr lang="pl" sz="18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uczenie się nieformalne</a:t>
            </a:r>
            <a:endParaRPr sz="18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Char char="•"/>
            </a:pPr>
            <a:r>
              <a:rPr lang="pl" sz="18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efekty uczenia się </a:t>
            </a:r>
            <a:endParaRPr sz="18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Char char="•"/>
            </a:pPr>
            <a:r>
              <a:rPr lang="pl" sz="18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Lifelong learning (LLL)</a:t>
            </a:r>
            <a:endParaRPr sz="18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Char char="•"/>
            </a:pPr>
            <a:r>
              <a:rPr lang="pl" sz="18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Zintegrowany System Kwalifikacji (ZSK)</a:t>
            </a:r>
            <a:endParaRPr sz="18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Char char="•"/>
            </a:pPr>
            <a:r>
              <a:rPr lang="pl" sz="18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kwalifikacja pełna i cząstkowa</a:t>
            </a:r>
            <a:endParaRPr sz="18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Char char="•"/>
            </a:pPr>
            <a:r>
              <a:rPr lang="pl" sz="1800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Polska Rama Kwalifikacji (PRK)</a:t>
            </a:r>
            <a:endParaRPr sz="1800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38"/>
          <p:cNvSpPr txBox="1"/>
          <p:nvPr/>
        </p:nvSpPr>
        <p:spPr>
          <a:xfrm>
            <a:off x="973672" y="455396"/>
            <a:ext cx="7857462" cy="426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CZY PAMIĘTACIE, CO OZNACZAJĄ TE POJĘCIA?: </a:t>
            </a:r>
            <a:endParaRPr dirty="0">
              <a:latin typeface="+mj-lt"/>
            </a:endParaRPr>
          </a:p>
        </p:txBody>
      </p:sp>
      <p:sp>
        <p:nvSpPr>
          <p:cNvPr id="158" name="Google Shape;158;p3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pl" sz="1500">
                <a:solidFill>
                  <a:srgbClr val="535353"/>
                </a:solidFill>
              </a:rPr>
              <a:t>2</a:t>
            </a:fld>
            <a:endParaRPr sz="1500">
              <a:solidFill>
                <a:srgbClr val="53535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58"/>
          <p:cNvSpPr txBox="1"/>
          <p:nvPr/>
        </p:nvSpPr>
        <p:spPr>
          <a:xfrm>
            <a:off x="1449967" y="701741"/>
            <a:ext cx="6843264" cy="426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53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58"/>
          <p:cNvSpPr txBox="1"/>
          <p:nvPr/>
        </p:nvSpPr>
        <p:spPr>
          <a:xfrm>
            <a:off x="973672" y="1187830"/>
            <a:ext cx="6235500" cy="2405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t" anchorCtr="0">
            <a:spAutoFit/>
          </a:bodyPr>
          <a:lstStyle/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Font typeface="Arial"/>
              <a:buChar char="•"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Co to jest walidacja?</a:t>
            </a:r>
            <a:endParaRPr sz="1800" b="0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Font typeface="Arial"/>
              <a:buChar char="•"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Walidacja = ... (określenia bliskoznaczne/synonimy)</a:t>
            </a:r>
            <a:endParaRPr sz="1800" b="0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Font typeface="Arial"/>
              <a:buChar char="•"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Co potwierdza walidacja?</a:t>
            </a:r>
            <a:endParaRPr sz="1800" b="0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Font typeface="Arial"/>
              <a:buChar char="•"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Jakimi metodami można prowadzić walidację?</a:t>
            </a:r>
            <a:endParaRPr sz="1800" b="0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0" algn="l" rtl="0">
              <a:lnSpc>
                <a:spcPct val="150000"/>
              </a:lnSpc>
              <a:spcBef>
                <a:spcPts val="750"/>
              </a:spcBef>
              <a:spcAft>
                <a:spcPts val="0"/>
              </a:spcAft>
              <a:buNone/>
            </a:pPr>
            <a:endParaRPr sz="2178" b="0" i="0" u="none" strike="noStrike" cap="none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58"/>
          <p:cNvSpPr txBox="1"/>
          <p:nvPr/>
        </p:nvSpPr>
        <p:spPr>
          <a:xfrm>
            <a:off x="973672" y="488472"/>
            <a:ext cx="7857462" cy="426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FILM: WALIDACJA DLA KAŻDEGO</a:t>
            </a:r>
            <a:endParaRPr dirty="0">
              <a:latin typeface="+mj-lt"/>
            </a:endParaRPr>
          </a:p>
        </p:txBody>
      </p:sp>
      <p:sp>
        <p:nvSpPr>
          <p:cNvPr id="171" name="Google Shape;171;p58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pl" sz="1500">
                <a:solidFill>
                  <a:srgbClr val="535353"/>
                </a:solidFill>
              </a:rPr>
              <a:t>3</a:t>
            </a:fld>
            <a:endParaRPr sz="1500">
              <a:solidFill>
                <a:srgbClr val="535353"/>
              </a:solidFill>
            </a:endParaRPr>
          </a:p>
        </p:txBody>
      </p:sp>
      <p:sp>
        <p:nvSpPr>
          <p:cNvPr id="2" name="Google Shape;168;p58">
            <a:extLst>
              <a:ext uri="{FF2B5EF4-FFF2-40B4-BE49-F238E27FC236}">
                <a16:creationId xmlns:a16="http://schemas.microsoft.com/office/drawing/2014/main" id="{0B682FD8-355C-3D1F-7473-E1AC23A4E4E2}"/>
              </a:ext>
            </a:extLst>
          </p:cNvPr>
          <p:cNvSpPr/>
          <p:nvPr/>
        </p:nvSpPr>
        <p:spPr>
          <a:xfrm>
            <a:off x="1263805" y="3453672"/>
            <a:ext cx="5687122" cy="315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spAutoFit/>
          </a:bodyPr>
          <a:lstStyle/>
          <a:p>
            <a:pPr marL="17145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600" b="0" u="sng" strike="noStrike" cap="none" dirty="0">
                <a:solidFill>
                  <a:srgbClr val="1155CC"/>
                </a:solidFill>
                <a:latin typeface="+mj-lt"/>
                <a:ea typeface="Calibri"/>
                <a:cs typeface="Calibri"/>
                <a:sym typeface="Calibri"/>
                <a:hlinkClick r:id="rId3"/>
              </a:rPr>
              <a:t>https://www.youtube.com/watch?v=vv0lDOKpcSg&amp;t=8s</a:t>
            </a:r>
            <a:endParaRPr sz="1600" b="0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59"/>
          <p:cNvSpPr/>
          <p:nvPr/>
        </p:nvSpPr>
        <p:spPr>
          <a:xfrm>
            <a:off x="2471097" y="3773958"/>
            <a:ext cx="5485878" cy="1006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2200" tIns="31100" rIns="62200" bIns="31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17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17" b="0" i="0" u="none" strike="noStrike" cap="none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1" name="Google Shape;181;p5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0588" y="167855"/>
            <a:ext cx="518672" cy="516598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59"/>
          <p:cNvSpPr txBox="1"/>
          <p:nvPr/>
        </p:nvSpPr>
        <p:spPr>
          <a:xfrm>
            <a:off x="5482627" y="1558548"/>
            <a:ext cx="2219699" cy="1351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pl" sz="2178" b="1" i="0" u="none" strike="noStrike" cap="none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POTWIERDZANIE</a:t>
            </a:r>
            <a:endParaRPr sz="1050" b="0" i="0" u="none" strike="noStrike" cap="none" dirty="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pl" sz="2178" b="1" i="0" u="none" strike="noStrike" cap="none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SPRAWDZANIE</a:t>
            </a:r>
            <a:endParaRPr sz="2178" b="1" i="0" u="none" strike="noStrike" cap="none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pl" sz="2178" b="1" i="0" u="none" strike="noStrike" cap="none" dirty="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  <a:endParaRPr sz="2178" b="1" i="0" u="none" strike="noStrike" cap="none" dirty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59"/>
          <p:cNvSpPr/>
          <p:nvPr/>
        </p:nvSpPr>
        <p:spPr>
          <a:xfrm>
            <a:off x="3997681" y="2097270"/>
            <a:ext cx="1272682" cy="27367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2060"/>
          </a:solidFill>
          <a:ln w="9525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50" tIns="68550" rIns="68550" bIns="6855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50" b="0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59"/>
          <p:cNvSpPr txBox="1"/>
          <p:nvPr/>
        </p:nvSpPr>
        <p:spPr>
          <a:xfrm>
            <a:off x="886035" y="1801950"/>
            <a:ext cx="2956532" cy="739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pl" sz="3600" b="1" i="0" u="none" strike="noStrike" cap="none" dirty="0">
                <a:solidFill>
                  <a:schemeClr val="accent1"/>
                </a:solidFill>
                <a:latin typeface="+mj-lt"/>
                <a:ea typeface="Calibri"/>
                <a:cs typeface="Calibri"/>
                <a:sym typeface="Calibri"/>
              </a:rPr>
              <a:t>WALIDACJA</a:t>
            </a:r>
            <a:endParaRPr sz="3600" b="1" i="0" u="none" strike="noStrike" cap="none" dirty="0">
              <a:solidFill>
                <a:schemeClr val="accent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5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pl" sz="1500">
                <a:solidFill>
                  <a:srgbClr val="535353"/>
                </a:solidFill>
              </a:rPr>
              <a:t>4</a:t>
            </a:fld>
            <a:endParaRPr sz="1500">
              <a:solidFill>
                <a:srgbClr val="535353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0"/>
          <p:cNvSpPr txBox="1"/>
          <p:nvPr/>
        </p:nvSpPr>
        <p:spPr>
          <a:xfrm>
            <a:off x="1536405" y="769833"/>
            <a:ext cx="6269451" cy="426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53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60"/>
          <p:cNvSpPr/>
          <p:nvPr/>
        </p:nvSpPr>
        <p:spPr>
          <a:xfrm>
            <a:off x="1288338" y="1439212"/>
            <a:ext cx="5414962" cy="1731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spAutoFit/>
          </a:bodyPr>
          <a:lstStyle/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Font typeface="Arial"/>
              <a:buChar char="•"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 jaki sposób nauczyciele sprawdzają w szkole Waszą wiedzę i umiejętności? </a:t>
            </a:r>
            <a:endParaRPr sz="1800" b="0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Font typeface="Arial"/>
              <a:buChar char="•"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Jakie stosują metody walidacji?</a:t>
            </a:r>
            <a:endParaRPr sz="1800" b="0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60"/>
          <p:cNvSpPr txBox="1"/>
          <p:nvPr/>
        </p:nvSpPr>
        <p:spPr>
          <a:xfrm>
            <a:off x="1072751" y="526992"/>
            <a:ext cx="7857462" cy="426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ĆWICZENIE „WALIDACJA W SZKOLE”</a:t>
            </a:r>
            <a:endParaRPr dirty="0">
              <a:latin typeface="+mj-lt"/>
            </a:endParaRPr>
          </a:p>
        </p:txBody>
      </p:sp>
      <p:sp>
        <p:nvSpPr>
          <p:cNvPr id="198" name="Google Shape;198;p60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pl" sz="1500">
                <a:solidFill>
                  <a:srgbClr val="535353"/>
                </a:solidFill>
              </a:rPr>
              <a:t>5</a:t>
            </a:fld>
            <a:endParaRPr sz="1500">
              <a:solidFill>
                <a:srgbClr val="535353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61"/>
          <p:cNvSpPr txBox="1"/>
          <p:nvPr/>
        </p:nvSpPr>
        <p:spPr>
          <a:xfrm>
            <a:off x="1479395" y="913739"/>
            <a:ext cx="5668200" cy="137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68550" rIns="68550" bIns="68550" anchor="t" anchorCtr="0">
            <a:spAutoFit/>
          </a:bodyPr>
          <a:lstStyle/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Font typeface="Arial"/>
              <a:buChar char="•"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Jakie metody zastosowano do walidacji efektów uczenia się uzyskanych przez bohatera filmu?</a:t>
            </a:r>
            <a:endParaRPr sz="1800" b="0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endParaRPr sz="2178" b="0" i="0" u="none" strike="noStrike" cap="none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61"/>
          <p:cNvSpPr txBox="1"/>
          <p:nvPr/>
        </p:nvSpPr>
        <p:spPr>
          <a:xfrm>
            <a:off x="435769" y="255383"/>
            <a:ext cx="7857462" cy="426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FILM: NOWE MOŻLIWOŚCI ROZWOJU ZAWODOWEGO </a:t>
            </a:r>
            <a:b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</a:b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– ERA WALIDACJI</a:t>
            </a:r>
            <a:endParaRPr dirty="0">
              <a:latin typeface="+mj-lt"/>
            </a:endParaRPr>
          </a:p>
        </p:txBody>
      </p:sp>
      <p:sp>
        <p:nvSpPr>
          <p:cNvPr id="207" name="Google Shape;207;p61"/>
          <p:cNvSpPr/>
          <p:nvPr/>
        </p:nvSpPr>
        <p:spPr>
          <a:xfrm>
            <a:off x="1300976" y="4229761"/>
            <a:ext cx="5579326" cy="346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spAutoFit/>
          </a:bodyPr>
          <a:lstStyle/>
          <a:p>
            <a:pPr marL="17145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1800" b="0" u="sng" strike="noStrike" cap="none" dirty="0">
                <a:solidFill>
                  <a:srgbClr val="1155CC"/>
                </a:solidFill>
                <a:latin typeface="+mj-lt"/>
                <a:ea typeface="Calibri"/>
                <a:cs typeface="Calibri"/>
                <a:sym typeface="Calibri"/>
                <a:hlinkClick r:id="rId3"/>
              </a:rPr>
              <a:t>https://www.youtube.com/watch?v=RhW5C8_VVso</a:t>
            </a:r>
            <a:endParaRPr sz="4000" dirty="0">
              <a:latin typeface="+mj-lt"/>
            </a:endParaRPr>
          </a:p>
        </p:txBody>
      </p:sp>
      <p:sp>
        <p:nvSpPr>
          <p:cNvPr id="208" name="Google Shape;208;p6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pl" sz="1500">
                <a:solidFill>
                  <a:srgbClr val="535353"/>
                </a:solidFill>
              </a:rPr>
              <a:t>6</a:t>
            </a:fld>
            <a:endParaRPr sz="1500">
              <a:solidFill>
                <a:srgbClr val="535353"/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23FB8EC1-488A-A781-9743-5833942BFDB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856" t="14532" r="8905" b="8122"/>
          <a:stretch/>
        </p:blipFill>
        <p:spPr>
          <a:xfrm>
            <a:off x="2163335" y="1947477"/>
            <a:ext cx="4044176" cy="211873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7" name="Google Shape;217;p62"/>
          <p:cNvGrpSpPr/>
          <p:nvPr/>
        </p:nvGrpSpPr>
        <p:grpSpPr>
          <a:xfrm>
            <a:off x="2234396" y="896141"/>
            <a:ext cx="1576562" cy="1812145"/>
            <a:chOff x="6874208" y="1036822"/>
            <a:chExt cx="898328" cy="1032561"/>
          </a:xfrm>
        </p:grpSpPr>
        <p:sp>
          <p:nvSpPr>
            <p:cNvPr id="218" name="Google Shape;218;p62"/>
            <p:cNvSpPr/>
            <p:nvPr/>
          </p:nvSpPr>
          <p:spPr>
            <a:xfrm rot="5400000">
              <a:off x="6807092" y="1103938"/>
              <a:ext cx="1032561" cy="898328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50" tIns="68550" rIns="68550" bIns="685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62"/>
            <p:cNvSpPr txBox="1"/>
            <p:nvPr/>
          </p:nvSpPr>
          <p:spPr>
            <a:xfrm>
              <a:off x="6961622" y="1197729"/>
              <a:ext cx="695683" cy="7107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700" tIns="25700" rIns="25700" bIns="2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" sz="1800" b="0" i="0" u="none" strike="noStrike" cap="none" dirty="0">
                  <a:solidFill>
                    <a:srgbClr val="0070C0"/>
                  </a:solidFill>
                  <a:latin typeface="+mj-lt"/>
                  <a:ea typeface="Calibri"/>
                  <a:cs typeface="Calibri"/>
                  <a:sym typeface="Calibri"/>
                </a:rPr>
                <a:t>Test teoretyczny</a:t>
              </a:r>
              <a:endParaRPr sz="1800" b="0" i="0" u="none" strike="noStrike" cap="none" dirty="0">
                <a:solidFill>
                  <a:schemeClr val="lt1"/>
                </a:solidFill>
                <a:latin typeface="+mj-lt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0" name="Google Shape;220;p62"/>
          <p:cNvGrpSpPr/>
          <p:nvPr/>
        </p:nvGrpSpPr>
        <p:grpSpPr>
          <a:xfrm>
            <a:off x="508447" y="896140"/>
            <a:ext cx="1576562" cy="1812145"/>
            <a:chOff x="6118221" y="158546"/>
            <a:chExt cx="898328" cy="1032561"/>
          </a:xfrm>
        </p:grpSpPr>
        <p:sp>
          <p:nvSpPr>
            <p:cNvPr id="221" name="Google Shape;221;p62"/>
            <p:cNvSpPr/>
            <p:nvPr/>
          </p:nvSpPr>
          <p:spPr>
            <a:xfrm rot="5400000">
              <a:off x="6051104" y="225662"/>
              <a:ext cx="1032561" cy="898328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50" tIns="68550" rIns="68550" bIns="685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62"/>
            <p:cNvSpPr txBox="1"/>
            <p:nvPr/>
          </p:nvSpPr>
          <p:spPr>
            <a:xfrm>
              <a:off x="6258209" y="319453"/>
              <a:ext cx="618350" cy="7107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700" tIns="25700" rIns="25700" bIns="2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" sz="1500" b="0" i="0" u="none" strike="noStrike" cap="none" dirty="0">
                  <a:solidFill>
                    <a:srgbClr val="0070C0"/>
                  </a:solidFill>
                  <a:latin typeface="+mj-lt"/>
                  <a:ea typeface="Calibri"/>
                  <a:cs typeface="Calibri"/>
                  <a:sym typeface="Calibri"/>
                </a:rPr>
                <a:t>Wywiady, debaty, prezentacje</a:t>
              </a:r>
              <a:endParaRPr sz="1500" b="0" i="0" u="none" strike="noStrike" cap="none" dirty="0">
                <a:solidFill>
                  <a:schemeClr val="lt1"/>
                </a:solidFill>
                <a:latin typeface="+mj-lt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3" name="Google Shape;223;p62"/>
          <p:cNvGrpSpPr/>
          <p:nvPr/>
        </p:nvGrpSpPr>
        <p:grpSpPr>
          <a:xfrm>
            <a:off x="3960339" y="896139"/>
            <a:ext cx="1576562" cy="1812145"/>
            <a:chOff x="7135020" y="2620222"/>
            <a:chExt cx="898328" cy="1032561"/>
          </a:xfrm>
        </p:grpSpPr>
        <p:sp>
          <p:nvSpPr>
            <p:cNvPr id="224" name="Google Shape;224;p62"/>
            <p:cNvSpPr/>
            <p:nvPr/>
          </p:nvSpPr>
          <p:spPr>
            <a:xfrm rot="5400000">
              <a:off x="7067903" y="2687339"/>
              <a:ext cx="1032561" cy="898328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50" tIns="68550" rIns="68550" bIns="685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62"/>
            <p:cNvSpPr txBox="1"/>
            <p:nvPr/>
          </p:nvSpPr>
          <p:spPr>
            <a:xfrm>
              <a:off x="7184943" y="2796081"/>
              <a:ext cx="795490" cy="7107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700" tIns="25700" rIns="25700" bIns="2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" sz="1800" b="0" i="0" u="none" strike="noStrike" cap="none" dirty="0">
                  <a:solidFill>
                    <a:srgbClr val="0070C0"/>
                  </a:solidFill>
                  <a:latin typeface="+mj-lt"/>
                  <a:ea typeface="Calibri"/>
                  <a:cs typeface="Calibri"/>
                  <a:sym typeface="Calibri"/>
                </a:rPr>
                <a:t>Obserwacja</a:t>
              </a:r>
              <a:endParaRPr sz="1800" b="0" i="0" u="none" strike="noStrike" cap="none" dirty="0">
                <a:solidFill>
                  <a:schemeClr val="lt1"/>
                </a:solidFill>
                <a:latin typeface="+mj-lt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6" name="Google Shape;226;p62"/>
          <p:cNvGrpSpPr/>
          <p:nvPr/>
        </p:nvGrpSpPr>
        <p:grpSpPr>
          <a:xfrm>
            <a:off x="1326250" y="2417603"/>
            <a:ext cx="1576562" cy="1812145"/>
            <a:chOff x="4211601" y="2631271"/>
            <a:chExt cx="898328" cy="1032561"/>
          </a:xfrm>
        </p:grpSpPr>
        <p:sp>
          <p:nvSpPr>
            <p:cNvPr id="227" name="Google Shape;227;p62"/>
            <p:cNvSpPr/>
            <p:nvPr/>
          </p:nvSpPr>
          <p:spPr>
            <a:xfrm rot="5400000">
              <a:off x="4144484" y="2698388"/>
              <a:ext cx="1032561" cy="898328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50" tIns="68550" rIns="68550" bIns="685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62"/>
            <p:cNvSpPr txBox="1"/>
            <p:nvPr/>
          </p:nvSpPr>
          <p:spPr>
            <a:xfrm>
              <a:off x="4311572" y="2792179"/>
              <a:ext cx="658367" cy="7107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700" tIns="25700" rIns="25700" bIns="2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" sz="1800" b="0" i="0" u="none" strike="noStrike" cap="none" dirty="0">
                  <a:solidFill>
                    <a:srgbClr val="0070C0"/>
                  </a:solidFill>
                  <a:latin typeface="+mj-lt"/>
                  <a:ea typeface="Calibri"/>
                  <a:cs typeface="Calibri"/>
                  <a:sym typeface="Calibri"/>
                </a:rPr>
                <a:t>Symulacja</a:t>
              </a:r>
              <a:endParaRPr sz="1800" b="0" i="0" u="none" strike="noStrike" cap="none" dirty="0">
                <a:solidFill>
                  <a:schemeClr val="lt1"/>
                </a:solidFill>
                <a:latin typeface="+mj-lt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9" name="Google Shape;229;p62"/>
          <p:cNvGrpSpPr/>
          <p:nvPr/>
        </p:nvGrpSpPr>
        <p:grpSpPr>
          <a:xfrm>
            <a:off x="3107080" y="2425897"/>
            <a:ext cx="1576562" cy="1812145"/>
            <a:chOff x="8433967" y="1095254"/>
            <a:chExt cx="898328" cy="1032561"/>
          </a:xfrm>
        </p:grpSpPr>
        <p:sp>
          <p:nvSpPr>
            <p:cNvPr id="230" name="Google Shape;230;p62"/>
            <p:cNvSpPr/>
            <p:nvPr/>
          </p:nvSpPr>
          <p:spPr>
            <a:xfrm rot="5400000">
              <a:off x="8366850" y="1162371"/>
              <a:ext cx="1032561" cy="898328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50" tIns="68550" rIns="68550" bIns="685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62"/>
            <p:cNvSpPr txBox="1"/>
            <p:nvPr/>
          </p:nvSpPr>
          <p:spPr>
            <a:xfrm>
              <a:off x="8573955" y="1256162"/>
              <a:ext cx="618350" cy="7107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700" tIns="25700" rIns="25700" bIns="2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" sz="1800" b="0" i="0" u="none" strike="noStrike" cap="none" dirty="0">
                  <a:solidFill>
                    <a:srgbClr val="0070C0"/>
                  </a:solidFill>
                  <a:latin typeface="+mj-lt"/>
                  <a:ea typeface="Calibri"/>
                  <a:cs typeface="Calibri"/>
                  <a:sym typeface="Calibri"/>
                </a:rPr>
                <a:t>Analiza deklaracji</a:t>
              </a:r>
              <a:endParaRPr sz="1800" b="0" i="0" u="none" strike="noStrike" cap="none" dirty="0">
                <a:solidFill>
                  <a:schemeClr val="lt1"/>
                </a:solidFill>
                <a:latin typeface="+mj-lt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2" name="Google Shape;232;p62"/>
          <p:cNvGrpSpPr/>
          <p:nvPr/>
        </p:nvGrpSpPr>
        <p:grpSpPr>
          <a:xfrm>
            <a:off x="4840888" y="2425896"/>
            <a:ext cx="1576562" cy="1812145"/>
            <a:chOff x="4211601" y="4384148"/>
            <a:chExt cx="898328" cy="1032561"/>
          </a:xfrm>
        </p:grpSpPr>
        <p:sp>
          <p:nvSpPr>
            <p:cNvPr id="233" name="Google Shape;233;p62"/>
            <p:cNvSpPr/>
            <p:nvPr/>
          </p:nvSpPr>
          <p:spPr>
            <a:xfrm rot="5400000">
              <a:off x="4144484" y="4451264"/>
              <a:ext cx="1032561" cy="898328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50" tIns="68550" rIns="68550" bIns="685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62"/>
            <p:cNvSpPr txBox="1"/>
            <p:nvPr/>
          </p:nvSpPr>
          <p:spPr>
            <a:xfrm>
              <a:off x="4351589" y="4545055"/>
              <a:ext cx="618350" cy="7107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700" tIns="25700" rIns="25700" bIns="2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" sz="1800" b="0" i="0" u="none" strike="noStrike" cap="none" dirty="0">
                  <a:solidFill>
                    <a:srgbClr val="0070C0"/>
                  </a:solidFill>
                  <a:latin typeface="+mj-lt"/>
                  <a:ea typeface="Calibri"/>
                  <a:cs typeface="Calibri"/>
                  <a:sym typeface="Calibri"/>
                </a:rPr>
                <a:t>Analiza dowodów</a:t>
              </a:r>
              <a:endParaRPr sz="1800" b="0" i="0" u="none" strike="noStrike" cap="none" dirty="0">
                <a:solidFill>
                  <a:srgbClr val="0070C0"/>
                </a:solidFill>
                <a:latin typeface="+mj-lt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5" name="Google Shape;235;p62"/>
          <p:cNvGrpSpPr/>
          <p:nvPr/>
        </p:nvGrpSpPr>
        <p:grpSpPr>
          <a:xfrm>
            <a:off x="5694146" y="896141"/>
            <a:ext cx="1576562" cy="1812145"/>
            <a:chOff x="4211601" y="4384148"/>
            <a:chExt cx="898328" cy="1032561"/>
          </a:xfrm>
        </p:grpSpPr>
        <p:sp>
          <p:nvSpPr>
            <p:cNvPr id="236" name="Google Shape;236;p62"/>
            <p:cNvSpPr/>
            <p:nvPr/>
          </p:nvSpPr>
          <p:spPr>
            <a:xfrm rot="5400000">
              <a:off x="4144484" y="4451264"/>
              <a:ext cx="1032561" cy="898328"/>
            </a:xfrm>
            <a:prstGeom prst="hexagon">
              <a:avLst>
                <a:gd name="adj" fmla="val 25000"/>
                <a:gd name="vf" fmla="val 115470"/>
              </a:avLst>
            </a:prstGeom>
            <a:noFill/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8550" tIns="68550" rIns="68550" bIns="685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" name="Google Shape;237;p62"/>
            <p:cNvSpPr txBox="1"/>
            <p:nvPr/>
          </p:nvSpPr>
          <p:spPr>
            <a:xfrm>
              <a:off x="4351589" y="4545055"/>
              <a:ext cx="618350" cy="7107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5700" tIns="25700" rIns="25700" bIns="2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l" sz="1800" b="0" i="0" u="none" strike="noStrike" cap="none">
                  <a:solidFill>
                    <a:srgbClr val="0070C0"/>
                  </a:solidFill>
                  <a:latin typeface="Calibri"/>
                  <a:ea typeface="Calibri"/>
                  <a:cs typeface="Calibri"/>
                  <a:sym typeface="Calibri"/>
                </a:rPr>
                <a:t>…</a:t>
              </a:r>
              <a:endParaRPr sz="1800" b="0" i="0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8" name="Google Shape;238;p62"/>
          <p:cNvSpPr txBox="1"/>
          <p:nvPr/>
        </p:nvSpPr>
        <p:spPr>
          <a:xfrm>
            <a:off x="973672" y="477890"/>
            <a:ext cx="7857462" cy="426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ĆWICZENIE: WYBRANE METODY WALIDACJI </a:t>
            </a:r>
            <a:endParaRPr dirty="0">
              <a:latin typeface="+mj-lt"/>
            </a:endParaRPr>
          </a:p>
        </p:txBody>
      </p:sp>
      <p:sp>
        <p:nvSpPr>
          <p:cNvPr id="239" name="Google Shape;239;p62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pl" sz="1500">
                <a:solidFill>
                  <a:srgbClr val="535353"/>
                </a:solidFill>
              </a:rPr>
              <a:t>7</a:t>
            </a:fld>
            <a:endParaRPr sz="1500">
              <a:solidFill>
                <a:srgbClr val="535353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63"/>
          <p:cNvSpPr txBox="1"/>
          <p:nvPr/>
        </p:nvSpPr>
        <p:spPr>
          <a:xfrm>
            <a:off x="1052803" y="490947"/>
            <a:ext cx="7857462" cy="426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2000" b="1" i="0" u="none" strike="noStrike" cap="none" dirty="0">
                <a:solidFill>
                  <a:srgbClr val="002060"/>
                </a:solidFill>
                <a:latin typeface="+mj-lt"/>
                <a:ea typeface="Cambria"/>
                <a:cs typeface="Cambria"/>
                <a:sym typeface="Cambria"/>
              </a:rPr>
              <a:t>ZAPAMIĘTAJ</a:t>
            </a:r>
            <a:endParaRPr sz="2000" b="1" i="0" u="none" strike="noStrike" cap="none" dirty="0">
              <a:solidFill>
                <a:srgbClr val="002060"/>
              </a:solidFill>
              <a:latin typeface="+mj-lt"/>
              <a:ea typeface="Cambria"/>
              <a:cs typeface="Cambria"/>
              <a:sym typeface="Cambria"/>
            </a:endParaRPr>
          </a:p>
        </p:txBody>
      </p:sp>
      <p:sp>
        <p:nvSpPr>
          <p:cNvPr id="247" name="Google Shape;247;p63"/>
          <p:cNvSpPr/>
          <p:nvPr/>
        </p:nvSpPr>
        <p:spPr>
          <a:xfrm>
            <a:off x="1365934" y="917485"/>
            <a:ext cx="5772209" cy="2562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50" tIns="34275" rIns="68550" bIns="34275" anchor="t" anchorCtr="0">
            <a:spAutoFit/>
          </a:bodyPr>
          <a:lstStyle/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Font typeface="Arial"/>
              <a:buChar char="•"/>
            </a:pPr>
            <a:endParaRPr lang="pl" sz="1800" b="0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Font typeface="Arial"/>
              <a:buChar char="•"/>
            </a:pPr>
            <a:r>
              <a:rPr lang="pl-PL" sz="1800" b="0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r>
              <a:rPr lang="pl" sz="1800" b="0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alidacja</a:t>
            </a:r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Font typeface="Arial"/>
              <a:buChar char="•"/>
            </a:pPr>
            <a:endParaRPr sz="1800" b="0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38"/>
              <a:buFont typeface="Arial"/>
              <a:buChar char="•"/>
            </a:pPr>
            <a:r>
              <a:rPr lang="pl" sz="1800" b="0" i="0" u="none" strike="noStrike" cap="none" dirty="0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metody: test teoretyczny, wywiad, debata, prezentacja, obserwacja, symulacja, analiza deklaracji, analiza dowodów</a:t>
            </a:r>
            <a:endParaRPr sz="1800" b="0" i="0" u="none" strike="noStrike" cap="none"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6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pl" sz="1500">
                <a:solidFill>
                  <a:srgbClr val="535353"/>
                </a:solidFill>
              </a:rPr>
              <a:t>8</a:t>
            </a:fld>
            <a:endParaRPr sz="1500">
              <a:solidFill>
                <a:srgbClr val="535353"/>
              </a:solidFill>
            </a:endParaRPr>
          </a:p>
        </p:txBody>
      </p:sp>
      <p:sp>
        <p:nvSpPr>
          <p:cNvPr id="250" name="Google Shape;250;p63"/>
          <p:cNvSpPr txBox="1"/>
          <p:nvPr/>
        </p:nvSpPr>
        <p:spPr>
          <a:xfrm>
            <a:off x="4007662" y="4442051"/>
            <a:ext cx="3735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" sz="800" i="1" dirty="0"/>
              <a:t>Źródło: https://pixabay.com/pl/vectors/torba-worek-portmonetka-zarys-305400</a:t>
            </a:r>
            <a:r>
              <a:rPr lang="pl" sz="800" dirty="0"/>
              <a:t>/</a:t>
            </a:r>
            <a:endParaRPr sz="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2_Projekt niestandardowy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Projekt niestandardowy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300</Words>
  <Application>Microsoft Office PowerPoint</Application>
  <PresentationFormat>Pokaz na ekranie (16:9)</PresentationFormat>
  <Paragraphs>68</Paragraphs>
  <Slides>9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Avenir</vt:lpstr>
      <vt:lpstr>Calibri</vt:lpstr>
      <vt:lpstr>Noto Sans Symbols</vt:lpstr>
      <vt:lpstr>2_Projekt niestandardowy</vt:lpstr>
      <vt:lpstr>4_Projekt niestandardowy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Nowak</dc:creator>
  <cp:lastModifiedBy>Skokowski Paweł</cp:lastModifiedBy>
  <cp:revision>2</cp:revision>
  <dcterms:created xsi:type="dcterms:W3CDTF">2018-06-28T12:14:19Z</dcterms:created>
  <dcterms:modified xsi:type="dcterms:W3CDTF">2023-11-22T13:11:26Z</dcterms:modified>
</cp:coreProperties>
</file>