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X/ZDa3h+vJHFk5y87niVf9VA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E9129-FC87-456C-8E7C-C38FC74BA603}">
  <a:tblStyle styleId="{544E9129-FC87-456C-8E7C-C38FC74BA60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462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40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4" name="Google Shape;22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628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2" name="Google Shape;23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286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6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p6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22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f70397d0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df70397d03_0_8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6" name="Google Shape;256;g1df70397d03_0_8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df70397d03_0_8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67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6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6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17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749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f70397d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df70397d03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g1df70397d03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df70397d03_0_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72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3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57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90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86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1" name="Google Shape;19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57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54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231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6" name="Google Shape;21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850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3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6" name="Google Shape;96;p54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{544E9129-FC87-456C-8E7C-C38FC74BA603}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5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6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56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{544E9129-FC87-456C-8E7C-C38FC74BA603}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7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57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106" name="Google Shape;106;p57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07" name="Google Shape;10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57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57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11" name="Google Shape;111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57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57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16" name="Google Shape;116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57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19" name="Google Shape;119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7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57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23" name="Google Shape;123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57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125;p57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26" name="Google Shape;126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57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8" name="Google Shape;128;p57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9" name="Google Shape;129;p57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0" name="Google Shape;130;p57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31" name="Google Shape;131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57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3" name="Google Shape;133;p57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4" name="Google Shape;134;p57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35" name="Google Shape;13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57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57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38" name="Google Shape;138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7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57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57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2" name="Google Shape;142;p57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7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7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47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47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47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47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7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47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7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7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7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46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46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46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46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6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6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46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46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6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48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48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48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48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48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48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8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8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8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537822" y="1253582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Noto Sans Symbols"/>
              <a:buChar char="✔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Noto Sans Symbols"/>
              <a:buChar char="✔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>
            <a:off x="529751" y="478715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 1">
  <p:cSld name="Tytuł i zawartość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0"/>
          <p:cNvSpPr txBox="1">
            <a:spLocks noGrp="1"/>
          </p:cNvSpPr>
          <p:nvPr>
            <p:ph type="body" idx="1"/>
          </p:nvPr>
        </p:nvSpPr>
        <p:spPr>
          <a:xfrm>
            <a:off x="952087" y="1247164"/>
            <a:ext cx="7885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title"/>
          </p:nvPr>
        </p:nvSpPr>
        <p:spPr>
          <a:xfrm>
            <a:off x="944016" y="472297"/>
            <a:ext cx="7885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540605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body" idx="2"/>
          </p:nvPr>
        </p:nvSpPr>
        <p:spPr>
          <a:xfrm>
            <a:off x="4122409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2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2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0"/>
          <p:cNvPicPr preferRelativeResize="0"/>
          <p:nvPr/>
        </p:nvPicPr>
        <p:blipFill rotWithShape="1">
          <a:blip r:embed="rId7">
            <a:alphaModFix/>
          </a:blip>
          <a:srcRect l="52" t="11202" r="53" b="-9899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42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miEcefv8bFAFoK-gEJ1nARD5QrZaMxrg&amp;ll=52.287922818253655,20.712358935937488&amp;z=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walifikacje.gov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body" idx="1"/>
          </p:nvPr>
        </p:nvSpPr>
        <p:spPr>
          <a:xfrm>
            <a:off x="456687" y="1637250"/>
            <a:ext cx="7808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Uczę się przez całe życie </a:t>
            </a:r>
          </a:p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- świadomie planuję, z satysfakcją pracuję</a:t>
            </a:r>
          </a:p>
          <a:p>
            <a:pPr marL="1778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" sz="2500" b="1" dirty="0">
                <a:latin typeface="Arial"/>
                <a:ea typeface="Arial"/>
                <a:cs typeface="Arial"/>
                <a:sym typeface="Arial"/>
              </a:rPr>
              <a:t>Lekcja 4: Baza kwalifikacji - Zintegrowany Rejestr Kwalifikacji (ZRK)</a:t>
            </a:r>
            <a:br>
              <a:rPr lang="pl" sz="2500" b="1" dirty="0">
                <a:latin typeface="Arial"/>
                <a:ea typeface="Arial"/>
                <a:cs typeface="Arial"/>
                <a:sym typeface="Arial"/>
              </a:rPr>
            </a:b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66"/>
          <p:cNvPicPr preferRelativeResize="0"/>
          <p:nvPr/>
        </p:nvPicPr>
        <p:blipFill rotWithShape="1">
          <a:blip r:embed="rId3">
            <a:alphaModFix/>
          </a:blip>
          <a:srcRect l="14833" t="14096" r="15850" b="10355"/>
          <a:stretch/>
        </p:blipFill>
        <p:spPr>
          <a:xfrm>
            <a:off x="763694" y="404300"/>
            <a:ext cx="6318173" cy="387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10</a:t>
            </a:fld>
            <a:endParaRPr/>
          </a:p>
        </p:txBody>
      </p:sp>
      <p:sp>
        <p:nvSpPr>
          <p:cNvPr id="228" name="Google Shape;228;p66"/>
          <p:cNvSpPr/>
          <p:nvPr/>
        </p:nvSpPr>
        <p:spPr>
          <a:xfrm>
            <a:off x="928966" y="3241675"/>
            <a:ext cx="2993814" cy="90085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6"/>
          <p:cNvSpPr txBox="1"/>
          <p:nvPr/>
        </p:nvSpPr>
        <p:spPr>
          <a:xfrm>
            <a:off x="8709184" y="4902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5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7"/>
          <p:cNvPicPr preferRelativeResize="0"/>
          <p:nvPr/>
        </p:nvPicPr>
        <p:blipFill rotWithShape="1">
          <a:blip r:embed="rId3">
            <a:alphaModFix/>
          </a:blip>
          <a:srcRect l="14620" t="12323" r="16052" b="3266"/>
          <a:stretch/>
        </p:blipFill>
        <p:spPr>
          <a:xfrm>
            <a:off x="805125" y="743940"/>
            <a:ext cx="5731142" cy="39296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11</a:t>
            </a:fld>
            <a:endParaRPr/>
          </a:p>
        </p:txBody>
      </p:sp>
      <p:sp>
        <p:nvSpPr>
          <p:cNvPr id="236" name="Google Shape;236;p67"/>
          <p:cNvSpPr/>
          <p:nvPr/>
        </p:nvSpPr>
        <p:spPr>
          <a:xfrm>
            <a:off x="994945" y="1320714"/>
            <a:ext cx="1402815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7"/>
          <p:cNvSpPr/>
          <p:nvPr/>
        </p:nvSpPr>
        <p:spPr>
          <a:xfrm>
            <a:off x="1008492" y="3179993"/>
            <a:ext cx="3570281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7"/>
          <p:cNvPicPr preferRelativeResize="0"/>
          <p:nvPr/>
        </p:nvPicPr>
        <p:blipFill rotWithShape="1">
          <a:blip r:embed="rId4">
            <a:alphaModFix/>
          </a:blip>
          <a:srcRect l="17676" t="29497" r="18620" b="23440"/>
          <a:stretch/>
        </p:blipFill>
        <p:spPr>
          <a:xfrm>
            <a:off x="644391" y="833898"/>
            <a:ext cx="7543800" cy="313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7"/>
          <p:cNvSpPr/>
          <p:nvPr/>
        </p:nvSpPr>
        <p:spPr>
          <a:xfrm>
            <a:off x="644391" y="1259840"/>
            <a:ext cx="7388782" cy="33189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7"/>
          <p:cNvSpPr txBox="1"/>
          <p:nvPr/>
        </p:nvSpPr>
        <p:spPr>
          <a:xfrm>
            <a:off x="8709184" y="4902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5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8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8"/>
          <p:cNvSpPr txBox="1"/>
          <p:nvPr/>
        </p:nvSpPr>
        <p:spPr>
          <a:xfrm>
            <a:off x="460588" y="1198314"/>
            <a:ext cx="6269451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8"/>
          <p:cNvSpPr txBox="1"/>
          <p:nvPr/>
        </p:nvSpPr>
        <p:spPr>
          <a:xfrm>
            <a:off x="1097408" y="468731"/>
            <a:ext cx="7857462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ĆWICZENIE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8"/>
          <p:cNvSpPr txBox="1"/>
          <p:nvPr/>
        </p:nvSpPr>
        <p:spPr>
          <a:xfrm>
            <a:off x="881950" y="1571375"/>
            <a:ext cx="661167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" sz="28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Jak korzystać z rejestru </a:t>
            </a:r>
            <a:br>
              <a:rPr lang="pl" sz="28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pl" sz="28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na przykładzie kwalifikacji </a:t>
            </a:r>
            <a:br>
              <a:rPr lang="pl" sz="28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pl" sz="2800" b="0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</a:rPr>
              <a:t>z danej branży zawodowej?</a:t>
            </a:r>
            <a:endParaRPr sz="2800" b="0" i="0" u="none" strike="noStrike" cap="none" dirty="0">
              <a:solidFill>
                <a:schemeClr val="tx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12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f70397d03_0_88"/>
          <p:cNvSpPr/>
          <p:nvPr/>
        </p:nvSpPr>
        <p:spPr>
          <a:xfrm>
            <a:off x="2471097" y="3773958"/>
            <a:ext cx="5485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df70397d03_0_88"/>
          <p:cNvSpPr txBox="1"/>
          <p:nvPr/>
        </p:nvSpPr>
        <p:spPr>
          <a:xfrm>
            <a:off x="460588" y="1198314"/>
            <a:ext cx="6269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df70397d03_0_88"/>
          <p:cNvSpPr/>
          <p:nvPr/>
        </p:nvSpPr>
        <p:spPr>
          <a:xfrm>
            <a:off x="1416697" y="4261729"/>
            <a:ext cx="5547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google.com/maps/d/viewer?mid=1miEcefv8bFAFoK-gEJ1nARD5QrZaMxrg&amp;ll=52.287922818253655,20.712358935937488&amp;z=7</a:t>
            </a:r>
            <a:r>
              <a:rPr lang="pl" sz="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1df70397d03_0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39" y="739649"/>
            <a:ext cx="6327148" cy="34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df70397d03_0_88"/>
          <p:cNvSpPr txBox="1"/>
          <p:nvPr/>
        </p:nvSpPr>
        <p:spPr>
          <a:xfrm>
            <a:off x="435769" y="255383"/>
            <a:ext cx="7857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MAPA INSTYTUCJI CERTYFIKUJĄCYCH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df70397d03_0_8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13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9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9"/>
          <p:cNvSpPr txBox="1"/>
          <p:nvPr/>
        </p:nvSpPr>
        <p:spPr>
          <a:xfrm>
            <a:off x="1048727" y="490947"/>
            <a:ext cx="7857462" cy="42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ZAPAMIĘTAJ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69"/>
          <p:cNvSpPr/>
          <p:nvPr/>
        </p:nvSpPr>
        <p:spPr>
          <a:xfrm>
            <a:off x="1048727" y="1222262"/>
            <a:ext cx="5772209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Zintegrowany Rejestr Kwalifikacji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status kwalifikacji: funkcjonująca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status kwalifikacji: włączona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38"/>
              <a:buFont typeface="Arial"/>
              <a:buChar char="•"/>
            </a:pPr>
            <a:r>
              <a:rPr lang="pl" sz="18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instytucja certyfikująca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14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f70397d03_0_0"/>
          <p:cNvSpPr/>
          <p:nvPr/>
        </p:nvSpPr>
        <p:spPr>
          <a:xfrm>
            <a:off x="2471097" y="3773958"/>
            <a:ext cx="5485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df70397d03_0_0"/>
          <p:cNvSpPr txBox="1">
            <a:spLocks noGrp="1"/>
          </p:cNvSpPr>
          <p:nvPr>
            <p:ph type="body" idx="1"/>
          </p:nvPr>
        </p:nvSpPr>
        <p:spPr>
          <a:xfrm>
            <a:off x="1178436" y="1111283"/>
            <a:ext cx="5936400" cy="363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ścieżki uczenia się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edukacja formalna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edukacja pozaformalna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uczenie się nieformalne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efekty uczenia się 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Lifelong learning (LLL)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Zintegrowany System Kwalifikacji (ZSK)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kwalifikacja pełna i cząstkowa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9837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Polska Rama Kwalifikacji (PRK)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810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walidacja</a:t>
            </a:r>
            <a:endParaRPr sz="1200" dirty="0">
              <a:latin typeface="+mj-lt"/>
            </a:endParaRPr>
          </a:p>
          <a:p>
            <a:pPr marL="28575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8108"/>
              <a:buFont typeface="Arial" panose="020B0604020202020204" pitchFamily="34" charset="0"/>
              <a:buChar char="•"/>
            </a:pPr>
            <a:r>
              <a:rPr lang="pl" sz="1200" dirty="0">
                <a:solidFill>
                  <a:srgbClr val="595959"/>
                </a:solidFill>
                <a:latin typeface="+mj-lt"/>
                <a:ea typeface="Arial"/>
                <a:cs typeface="Arial"/>
                <a:sym typeface="Arial"/>
              </a:rPr>
              <a:t>metody: test teoretyczny, wywiad, debata, prezentacja, obserwacja, symulacja, analiza deklaracji, analiza dowodów</a:t>
            </a:r>
            <a:endParaRPr sz="1200" dirty="0">
              <a:solidFill>
                <a:srgbClr val="59595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df70397d03_0_0"/>
          <p:cNvSpPr txBox="1"/>
          <p:nvPr/>
        </p:nvSpPr>
        <p:spPr>
          <a:xfrm>
            <a:off x="1021980" y="515570"/>
            <a:ext cx="7857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1" i="0" u="none" strike="noStrike" cap="none" dirty="0">
                <a:solidFill>
                  <a:srgbClr val="002060"/>
                </a:solidFill>
                <a:latin typeface="+mj-lt"/>
                <a:ea typeface="Cambria"/>
                <a:cs typeface="Cambria"/>
                <a:sym typeface="Cambria"/>
              </a:rPr>
              <a:t>CZY PAMIĘTACIE, CO OZNACZAJĄ TE POJĘCIA?: </a:t>
            </a:r>
            <a:endParaRPr sz="2000" b="1" i="0" u="none" strike="noStrike" cap="none" dirty="0">
              <a:solidFill>
                <a:srgbClr val="002060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g1df70397d03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2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/>
          <p:nvPr/>
        </p:nvSpPr>
        <p:spPr>
          <a:xfrm>
            <a:off x="2471097" y="3773958"/>
            <a:ext cx="5485878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endParaRPr sz="817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8" descr="ZSK - Zintegrowany Rejestr Kwalifikacj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054" y="1438468"/>
            <a:ext cx="6341891" cy="104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3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8"/>
          <p:cNvSpPr txBox="1"/>
          <p:nvPr/>
        </p:nvSpPr>
        <p:spPr>
          <a:xfrm>
            <a:off x="1380950" y="1860531"/>
            <a:ext cx="5108700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-PL" sz="3100" b="1" u="sng" strike="noStrike" cap="none" dirty="0">
                <a:solidFill>
                  <a:srgbClr val="1389E4"/>
                </a:solidFill>
                <a:highlight>
                  <a:srgbClr val="FFFFFF"/>
                </a:highlight>
                <a:latin typeface="+mj-lt"/>
                <a:ea typeface="Times New Roman"/>
                <a:cs typeface="Times New Roman"/>
                <a:sym typeface="Times New Roman"/>
                <a:hlinkClick r:id="rId3"/>
              </a:rPr>
              <a:t>https://kwalifikacje.gov.pl/</a:t>
            </a:r>
            <a:endParaRPr sz="3100" b="1" u="sng" strike="noStrike" cap="none" dirty="0">
              <a:solidFill>
                <a:srgbClr val="1389E4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5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9"/>
          <p:cNvPicPr preferRelativeResize="0"/>
          <p:nvPr/>
        </p:nvPicPr>
        <p:blipFill rotWithShape="1">
          <a:blip r:embed="rId3">
            <a:alphaModFix/>
          </a:blip>
          <a:srcRect l="15063" t="12081" r="13912" b="9768"/>
          <a:stretch/>
        </p:blipFill>
        <p:spPr>
          <a:xfrm>
            <a:off x="995610" y="454963"/>
            <a:ext cx="6422643" cy="40018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59"/>
          <p:cNvCxnSpPr/>
          <p:nvPr/>
        </p:nvCxnSpPr>
        <p:spPr>
          <a:xfrm rot="10800000" flipH="1">
            <a:off x="4524587" y="1236191"/>
            <a:ext cx="697245" cy="22007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59"/>
          <p:cNvSpPr/>
          <p:nvPr/>
        </p:nvSpPr>
        <p:spPr>
          <a:xfrm>
            <a:off x="4748432" y="994977"/>
            <a:ext cx="1126200" cy="178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9"/>
          <p:cNvSpPr txBox="1"/>
          <p:nvPr/>
        </p:nvSpPr>
        <p:spPr>
          <a:xfrm>
            <a:off x="8709184" y="4902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2"/>
          <p:cNvPicPr preferRelativeResize="0"/>
          <p:nvPr/>
        </p:nvPicPr>
        <p:blipFill rotWithShape="1">
          <a:blip r:embed="rId3">
            <a:alphaModFix/>
          </a:blip>
          <a:srcRect l="15395" t="12373" r="15841" b="9950"/>
          <a:stretch/>
        </p:blipFill>
        <p:spPr>
          <a:xfrm>
            <a:off x="999986" y="542283"/>
            <a:ext cx="6491319" cy="409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62"/>
          <p:cNvCxnSpPr/>
          <p:nvPr/>
        </p:nvCxnSpPr>
        <p:spPr>
          <a:xfrm flipH="1">
            <a:off x="4245645" y="2294043"/>
            <a:ext cx="643466" cy="27770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6</a:t>
            </a:fld>
            <a:endParaRPr/>
          </a:p>
        </p:txBody>
      </p:sp>
      <p:sp>
        <p:nvSpPr>
          <p:cNvPr id="196" name="Google Shape;196;p62"/>
          <p:cNvSpPr txBox="1"/>
          <p:nvPr/>
        </p:nvSpPr>
        <p:spPr>
          <a:xfrm>
            <a:off x="8709184" y="4902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5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3"/>
          <p:cNvPicPr preferRelativeResize="0"/>
          <p:nvPr/>
        </p:nvPicPr>
        <p:blipFill rotWithShape="1">
          <a:blip r:embed="rId3">
            <a:alphaModFix/>
          </a:blip>
          <a:srcRect l="15018" t="12704" r="15832" b="9924"/>
          <a:stretch/>
        </p:blipFill>
        <p:spPr>
          <a:xfrm>
            <a:off x="550998" y="672628"/>
            <a:ext cx="6520529" cy="39140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3"/>
          <p:cNvSpPr txBox="1"/>
          <p:nvPr/>
        </p:nvSpPr>
        <p:spPr>
          <a:xfrm>
            <a:off x="8330981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3"/>
          <p:cNvSpPr/>
          <p:nvPr/>
        </p:nvSpPr>
        <p:spPr>
          <a:xfrm>
            <a:off x="753744" y="3778647"/>
            <a:ext cx="3589656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4"/>
          <p:cNvSpPr/>
          <p:nvPr/>
        </p:nvSpPr>
        <p:spPr>
          <a:xfrm>
            <a:off x="1050131" y="2379367"/>
            <a:ext cx="2707482" cy="24953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64"/>
          <p:cNvPicPr preferRelativeResize="0"/>
          <p:nvPr/>
        </p:nvPicPr>
        <p:blipFill rotWithShape="1">
          <a:blip r:embed="rId3">
            <a:alphaModFix/>
          </a:blip>
          <a:srcRect l="14559" t="13368" r="15908" b="16198"/>
          <a:stretch/>
        </p:blipFill>
        <p:spPr>
          <a:xfrm>
            <a:off x="668243" y="278606"/>
            <a:ext cx="6846981" cy="4263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4"/>
          <p:cNvSpPr txBox="1"/>
          <p:nvPr/>
        </p:nvSpPr>
        <p:spPr>
          <a:xfrm>
            <a:off x="8342472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fld id="{00000000-1234-1234-1234-123412341234}" type="slidenum">
              <a:rPr lang="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4"/>
          <p:cNvSpPr/>
          <p:nvPr/>
        </p:nvSpPr>
        <p:spPr>
          <a:xfrm>
            <a:off x="989019" y="3266402"/>
            <a:ext cx="1815989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65"/>
          <p:cNvPicPr preferRelativeResize="0"/>
          <p:nvPr/>
        </p:nvPicPr>
        <p:blipFill rotWithShape="1">
          <a:blip r:embed="rId3">
            <a:alphaModFix/>
          </a:blip>
          <a:srcRect l="15032" t="13959" r="16350" b="20525"/>
          <a:stretch/>
        </p:blipFill>
        <p:spPr>
          <a:xfrm>
            <a:off x="899425" y="680425"/>
            <a:ext cx="6927023" cy="33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9</a:t>
            </a:fld>
            <a:endParaRPr/>
          </a:p>
        </p:txBody>
      </p:sp>
      <p:sp>
        <p:nvSpPr>
          <p:cNvPr id="220" name="Google Shape;220;p65"/>
          <p:cNvSpPr/>
          <p:nvPr/>
        </p:nvSpPr>
        <p:spPr>
          <a:xfrm>
            <a:off x="1110092" y="3352714"/>
            <a:ext cx="1321535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5"/>
          <p:cNvSpPr txBox="1"/>
          <p:nvPr/>
        </p:nvSpPr>
        <p:spPr>
          <a:xfrm>
            <a:off x="8709184" y="4902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None/>
            </a:pPr>
            <a:fld id="{00000000-1234-1234-1234-123412341234}" type="slidenum">
              <a:rPr lang="pl" sz="15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5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216</Words>
  <Application>Microsoft Office PowerPoint</Application>
  <PresentationFormat>Pokaz na ekranie (16:9)</PresentationFormat>
  <Paragraphs>57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Avenir</vt:lpstr>
      <vt:lpstr>Calibri</vt:lpstr>
      <vt:lpstr>Cambria</vt:lpstr>
      <vt:lpstr>Noto Sans Symbols</vt:lpstr>
      <vt:lpstr>2_Projekt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2</cp:revision>
  <dcterms:created xsi:type="dcterms:W3CDTF">2018-06-28T12:14:19Z</dcterms:created>
  <dcterms:modified xsi:type="dcterms:W3CDTF">2023-11-22T13:22:47Z</dcterms:modified>
</cp:coreProperties>
</file>