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53" r:id="rId2"/>
  </p:sldMasterIdLst>
  <p:notesMasterIdLst>
    <p:notesMasterId r:id="rId3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</p:sldIdLst>
  <p:sldSz cx="9144000" cy="5143500" type="screen16x9"/>
  <p:notesSz cx="6858000" cy="9144000"/>
  <p:embeddedFontLst>
    <p:embeddedFont>
      <p:font typeface="Bookman Old Style" panose="02050604050505020204" pitchFamily="18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3" roundtripDataSignature="AMtx7mip5NkJrgAwiqNoziVrC6igWzFfH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79AADE-72AF-4DAF-AA50-4C6EFA1633FD}">
  <a:tblStyle styleId="{C079AADE-72AF-4DAF-AA50-4C6EFA1633FD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0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customschemas.google.com/relationships/presentationmetadata" Target="meta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0" name="Google Shape;15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275" name="Google Shape;275;p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pl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5" name="Google Shape;285;p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2" name="Google Shape;292;p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0" name="Google Shape;300;p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p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9" name="Google Shape;309;p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9" name="Google Shape;319;p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p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9" name="Google Shape;329;p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p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0" name="Google Shape;340;p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2" name="Google Shape;352;p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p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5" name="Google Shape;365;p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8" name="Google Shape;378;p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9" name="Google Shape;379;p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8" name="Google Shape;388;p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9" name="Google Shape;389;p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p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0" name="Google Shape;400;p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p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9" name="Google Shape;429;p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6" name="Google Shape;446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8" name="Google Shape;468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l"/>
              <a:t>Oglądając film zapisz jakie kwalifikacje uzyskał Arek i jakie były zastosowane metody walidacji 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5" name="Google Shape;485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2" name="Google Shape;492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8" name="Google Shape;498;p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9" name="Google Shape;499;p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p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6" name="Google Shape;506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9" name="Google Shape;51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3" name="Google Shape;173;p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l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2" name="Google Shape;192;p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l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l"/>
              <a:t> </a:t>
            </a:r>
            <a:endParaRPr/>
          </a:p>
        </p:txBody>
      </p:sp>
      <p:sp>
        <p:nvSpPr>
          <p:cNvPr id="200" name="Google Shape;200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6" name="Google Shape;206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3" name="Google Shape;213;p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260" name="Google Shape;260;p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lajd tytułowy">
  <p:cSld name="1_Slajd tytułow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41"/>
          <p:cNvSpPr txBox="1">
            <a:spLocks noGrp="1"/>
          </p:cNvSpPr>
          <p:nvPr>
            <p:ph type="title"/>
          </p:nvPr>
        </p:nvSpPr>
        <p:spPr>
          <a:xfrm>
            <a:off x="507738" y="3207199"/>
            <a:ext cx="7886700" cy="341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sz="3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41"/>
          <p:cNvSpPr txBox="1">
            <a:spLocks noGrp="1"/>
          </p:cNvSpPr>
          <p:nvPr>
            <p:ph type="body" idx="1"/>
          </p:nvPr>
        </p:nvSpPr>
        <p:spPr>
          <a:xfrm>
            <a:off x="507738" y="3618379"/>
            <a:ext cx="7886700" cy="341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68300" algn="l" rtl="0">
              <a:lnSpc>
                <a:spcPct val="90000"/>
              </a:lnSpc>
              <a:spcBef>
                <a:spcPts val="783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925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" name="Google Shape;15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5465" y="488977"/>
            <a:ext cx="2744275" cy="88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>
  <p:cSld name="Dwa elementy zawartości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1"/>
          <p:cNvSpPr txBox="1">
            <a:spLocks noGrp="1"/>
          </p:cNvSpPr>
          <p:nvPr>
            <p:ph type="title"/>
          </p:nvPr>
        </p:nvSpPr>
        <p:spPr>
          <a:xfrm>
            <a:off x="532534" y="485132"/>
            <a:ext cx="6924615" cy="52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51"/>
          <p:cNvSpPr txBox="1">
            <a:spLocks noGrp="1"/>
          </p:cNvSpPr>
          <p:nvPr>
            <p:ph type="body" idx="1"/>
          </p:nvPr>
        </p:nvSpPr>
        <p:spPr>
          <a:xfrm>
            <a:off x="540605" y="1259999"/>
            <a:ext cx="3334739" cy="326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9250" algn="l" rtl="0">
              <a:lnSpc>
                <a:spcPct val="90000"/>
              </a:lnSpc>
              <a:spcBef>
                <a:spcPts val="783"/>
              </a:spcBef>
              <a:spcAft>
                <a:spcPts val="0"/>
              </a:spcAft>
              <a:buClr>
                <a:srgbClr val="0094D8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rgbClr val="0094D8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rgbClr val="0094D8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rgbClr val="0094D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rgbClr val="0094D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51"/>
          <p:cNvSpPr txBox="1">
            <a:spLocks noGrp="1"/>
          </p:cNvSpPr>
          <p:nvPr>
            <p:ph type="body" idx="2"/>
          </p:nvPr>
        </p:nvSpPr>
        <p:spPr>
          <a:xfrm>
            <a:off x="4122409" y="1259999"/>
            <a:ext cx="3334739" cy="326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9250" algn="l" rtl="0">
              <a:lnSpc>
                <a:spcPct val="90000"/>
              </a:lnSpc>
              <a:spcBef>
                <a:spcPts val="783"/>
              </a:spcBef>
              <a:spcAft>
                <a:spcPts val="0"/>
              </a:spcAft>
              <a:buClr>
                <a:srgbClr val="0094D8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rgbClr val="0094D8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rgbClr val="0094D8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rgbClr val="0094D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rgbClr val="0094D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lajd tytułowy">
  <p:cSld name="4_Slajd tytułow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3"/>
          <p:cNvSpPr txBox="1"/>
          <p:nvPr/>
        </p:nvSpPr>
        <p:spPr>
          <a:xfrm>
            <a:off x="545377" y="413647"/>
            <a:ext cx="7193697" cy="588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" sz="2400" b="1" i="0" u="none" strike="noStrike" cap="none">
                <a:solidFill>
                  <a:srgbClr val="0094D8"/>
                </a:solidFill>
                <a:latin typeface="Calibri"/>
                <a:ea typeface="Calibri"/>
                <a:cs typeface="Calibri"/>
                <a:sym typeface="Calibri"/>
              </a:rPr>
              <a:t>KWALIFIKACJE</a:t>
            </a:r>
            <a:r>
              <a:rPr lang="pl" sz="2400" b="1" i="0" u="none" strike="noStrike" cap="non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 AKTUALNIE ZGŁOSZONE DO ZRK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53"/>
          <p:cNvSpPr txBox="1">
            <a:spLocks noGrp="1"/>
          </p:cNvSpPr>
          <p:nvPr>
            <p:ph type="body" idx="1"/>
          </p:nvPr>
        </p:nvSpPr>
        <p:spPr>
          <a:xfrm>
            <a:off x="545375" y="1258321"/>
            <a:ext cx="5883528" cy="2626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68300" algn="l" rtl="0">
              <a:lnSpc>
                <a:spcPct val="90000"/>
              </a:lnSpc>
              <a:spcBef>
                <a:spcPts val="783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925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rgbClr val="0094D8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rgbClr val="0094D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lajd tytułowy">
  <p:cSld name="5_Slajd tytułow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4"/>
          <p:cNvSpPr txBox="1"/>
          <p:nvPr/>
        </p:nvSpPr>
        <p:spPr>
          <a:xfrm>
            <a:off x="538658" y="407229"/>
            <a:ext cx="7193697" cy="588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" sz="2400" b="1" i="0" u="none" strike="noStrike" cap="none">
                <a:solidFill>
                  <a:srgbClr val="0094D8"/>
                </a:solidFill>
                <a:latin typeface="Calibri"/>
                <a:ea typeface="Calibri"/>
                <a:cs typeface="Calibri"/>
                <a:sym typeface="Calibri"/>
              </a:rPr>
              <a:t>KWALIFIKACJE</a:t>
            </a:r>
            <a:r>
              <a:rPr lang="pl" sz="2400" b="1" i="0" u="none" strike="noStrike" cap="non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 AKTUALNIE ZGŁOSZONE DO ZRK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98" name="Google Shape;98;p54"/>
          <p:cNvGraphicFramePr/>
          <p:nvPr/>
        </p:nvGraphicFramePr>
        <p:xfrm>
          <a:off x="538658" y="122474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{C079AADE-72AF-4DAF-AA50-4C6EFA1633FD}</a:tableStyleId>
              </a:tblPr>
              <a:tblGrid>
                <a:gridCol w="462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5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4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800"/>
                        <a:buFont typeface="Calibri"/>
                        <a:buNone/>
                      </a:pPr>
                      <a:r>
                        <a:rPr lang="pl" sz="8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DZIAŁANIA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4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800"/>
                        <a:buFont typeface="Calibri"/>
                        <a:buNone/>
                      </a:pPr>
                      <a:r>
                        <a:rPr lang="pl" sz="8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DNI OD PODPISANIA UMOWY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4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2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800"/>
                        <a:buFont typeface="Calibri"/>
                        <a:buNone/>
                      </a:pPr>
                      <a:r>
                        <a:rPr lang="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Podpisanie umowy (klauzula o zmianie nazwy kwalifikacji)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FFFFF"/>
                        </a:gs>
                        <a:gs pos="65001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800"/>
                        <a:buFont typeface="Calibri"/>
                        <a:buNone/>
                      </a:pPr>
                      <a:r>
                        <a:rPr lang="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FFFFF"/>
                        </a:gs>
                        <a:gs pos="65001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5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800"/>
                        <a:buFont typeface="Calibri"/>
                        <a:buNone/>
                      </a:pPr>
                      <a:r>
                        <a:rPr lang="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Uzgodnienie harmonogramu spotkań i prac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F0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800"/>
                        <a:buFont typeface="Calibri"/>
                        <a:buNone/>
                      </a:pPr>
                      <a:r>
                        <a:rPr lang="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92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800"/>
                        <a:buFont typeface="Calibri"/>
                        <a:buNone/>
                      </a:pPr>
                      <a:r>
                        <a:rPr lang="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Uzgodnienie listy kwalifikacji, nad którymi pracują grupy ekspertów Wykonawcy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800"/>
                        <a:buFont typeface="Calibri"/>
                        <a:buNone/>
                      </a:pPr>
                      <a:r>
                        <a:rPr lang="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92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800"/>
                        <a:buFont typeface="Calibri"/>
                        <a:buNone/>
                      </a:pPr>
                      <a:r>
                        <a:rPr lang="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Wykonawca zgłasza listy ekspertów i koordynatorów opisu w podziale na kwalifikacje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F0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800"/>
                        <a:buFont typeface="Calibri"/>
                        <a:buNone/>
                      </a:pPr>
                      <a:r>
                        <a:rPr lang="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52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800"/>
                        <a:buFont typeface="Calibri"/>
                        <a:buNone/>
                      </a:pPr>
                      <a:r>
                        <a:rPr lang="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Zamawiający określa 5 terminów seminariów, w których muszą wziąć udział eksperci główni dla każdej kwalifikacji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800"/>
                        <a:buFont typeface="Calibri"/>
                        <a:buNone/>
                      </a:pPr>
                      <a:r>
                        <a:rPr lang="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55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800"/>
                        <a:buFont typeface="Calibri"/>
                        <a:buNone/>
                      </a:pPr>
                      <a:r>
                        <a:rPr lang="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Seminaria dla Wykonawców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F0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800"/>
                        <a:buFont typeface="Calibri"/>
                        <a:buNone/>
                      </a:pPr>
                      <a:r>
                        <a:rPr lang="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40–50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55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800"/>
                        <a:buFont typeface="Calibri"/>
                        <a:buNone/>
                      </a:pPr>
                      <a:r>
                        <a:rPr lang="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Rozpoczyna się opis kwalifikacji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800"/>
                        <a:buFont typeface="Calibri"/>
                        <a:buNone/>
                      </a:pPr>
                      <a:r>
                        <a:rPr lang="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od 50. dnia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55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800"/>
                        <a:buFont typeface="Calibri"/>
                        <a:buNone/>
                      </a:pPr>
                      <a:r>
                        <a:rPr lang="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spotkanie korygujące z każdą firmą w trakcie opisu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F0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55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800"/>
                        <a:buFont typeface="Calibri"/>
                        <a:buNone/>
                      </a:pPr>
                      <a:r>
                        <a:rPr lang="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Odbiór 1. wersji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55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800"/>
                        <a:buFont typeface="Calibri"/>
                        <a:buNone/>
                      </a:pPr>
                      <a:r>
                        <a:rPr lang="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Uwagi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F0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55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800"/>
                        <a:buFont typeface="Calibri"/>
                        <a:buNone/>
                      </a:pPr>
                      <a:r>
                        <a:rPr lang="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Odbiór ostatecznej wersji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lajd tytułowy">
  <p:cSld name="3_Slajd tytułow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5"/>
          <p:cNvSpPr txBox="1"/>
          <p:nvPr/>
        </p:nvSpPr>
        <p:spPr>
          <a:xfrm>
            <a:off x="546278" y="413648"/>
            <a:ext cx="7193697" cy="588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" sz="2400" b="1" i="0" u="none" strike="noStrike" cap="none">
                <a:solidFill>
                  <a:srgbClr val="0094D8"/>
                </a:solidFill>
                <a:latin typeface="Calibri"/>
                <a:ea typeface="Calibri"/>
                <a:cs typeface="Calibri"/>
                <a:sym typeface="Calibri"/>
              </a:rPr>
              <a:t>KWALIFIKACJE</a:t>
            </a:r>
            <a:r>
              <a:rPr lang="pl" sz="2400" b="1" i="0" u="none" strike="noStrike" cap="non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 AKTUALNIE ZGŁOSZONE DO ZRK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55"/>
          <p:cNvSpPr txBox="1">
            <a:spLocks noGrp="1"/>
          </p:cNvSpPr>
          <p:nvPr>
            <p:ph type="body" idx="1"/>
          </p:nvPr>
        </p:nvSpPr>
        <p:spPr>
          <a:xfrm>
            <a:off x="546277" y="1215916"/>
            <a:ext cx="5883528" cy="3220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68300" algn="l" rtl="0">
              <a:lnSpc>
                <a:spcPct val="115000"/>
              </a:lnSpc>
              <a:spcBef>
                <a:spcPts val="3733"/>
              </a:spcBef>
              <a:spcAft>
                <a:spcPts val="0"/>
              </a:spcAft>
              <a:buClr>
                <a:srgbClr val="00A0E3"/>
              </a:buClr>
              <a:buSzPts val="2200"/>
              <a:buFont typeface="Arial"/>
              <a:buChar char="✓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925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lajd tytułowy">
  <p:cSld name="2_Slajd tytułow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6"/>
          <p:cNvSpPr txBox="1"/>
          <p:nvPr/>
        </p:nvSpPr>
        <p:spPr>
          <a:xfrm>
            <a:off x="531038" y="398407"/>
            <a:ext cx="7193697" cy="588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" sz="2400" b="1" i="0" u="none" strike="noStrike" cap="none">
                <a:solidFill>
                  <a:srgbClr val="0094D8"/>
                </a:solidFill>
                <a:latin typeface="Calibri"/>
                <a:ea typeface="Calibri"/>
                <a:cs typeface="Calibri"/>
                <a:sym typeface="Calibri"/>
              </a:rPr>
              <a:t>KWALIFIKACJE</a:t>
            </a:r>
            <a:r>
              <a:rPr lang="pl" sz="2400" b="1" i="0" u="none" strike="noStrike" cap="non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 AKTUALNIE ZGŁOSZONE DO ZRK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04" name="Google Shape;104;p56"/>
          <p:cNvGraphicFramePr/>
          <p:nvPr/>
        </p:nvGraphicFramePr>
        <p:xfrm>
          <a:off x="531038" y="120829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{C079AADE-72AF-4DAF-AA50-4C6EFA1633FD}</a:tableStyleId>
              </a:tblPr>
              <a:tblGrid>
                <a:gridCol w="1683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00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9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3175" marR="43175" marT="34325" marB="343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4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100"/>
                        <a:buFont typeface="Calibri"/>
                        <a:buNone/>
                      </a:pPr>
                      <a:r>
                        <a:rPr lang="pl" sz="11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EFEKTY KSZTAŁCENIA 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3175" marR="43175" marT="34325" marB="343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4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5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100"/>
                        <a:buFont typeface="Calibri"/>
                        <a:buNone/>
                      </a:pPr>
                      <a:r>
                        <a:rPr lang="pl" sz="1100" b="1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WIEDZA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3175" marR="43175" marT="34325" marB="343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100"/>
                        <a:buFont typeface="Calibri"/>
                        <a:buNone/>
                      </a:pPr>
                      <a:r>
                        <a:rPr lang="pl" sz="11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 wie, jak przebiega rozwój człowieka w ujęciu holistycznym, </a:t>
                      </a:r>
                      <a:br>
                        <a:rPr lang="pl" sz="1100" u="none" strike="noStrike" cap="none"/>
                      </a:br>
                      <a:r>
                        <a:rPr lang="pl" sz="11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 poszczególnych okresach rozwojowych.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3175" marR="43175" marT="34325" marB="343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3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100"/>
                        <a:buFont typeface="Calibri"/>
                        <a:buNone/>
                      </a:pPr>
                      <a:r>
                        <a:rPr lang="pl" sz="1100" b="1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UMIEJĘTNOŚCI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3175" marR="43175" marT="34325" marB="343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100"/>
                        <a:buFont typeface="Calibri"/>
                        <a:buNone/>
                      </a:pPr>
                      <a:r>
                        <a:rPr lang="pl" sz="11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 posiada umiejętność obserwowania, interpretowania </a:t>
                      </a:r>
                      <a:br>
                        <a:rPr lang="pl" sz="1100" u="none" strike="noStrike" cap="none"/>
                      </a:br>
                      <a:r>
                        <a:rPr lang="pl" sz="11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wyjaśniania sytuacji psychologicznych oraz relacji między nimi </a:t>
                      </a:r>
                      <a:br>
                        <a:rPr lang="pl" sz="1100" u="none" strike="noStrike" cap="none"/>
                      </a:br>
                      <a:r>
                        <a:rPr lang="pl" sz="11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 kontekście rozwojowym.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3175" marR="43175" marT="34325" marB="343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3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100"/>
                        <a:buFont typeface="Calibri"/>
                        <a:buNone/>
                      </a:pPr>
                      <a:r>
                        <a:rPr lang="pl" sz="1100" b="1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KOMPETENCJE SPOŁECZNE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3175" marR="43175" marT="34325" marB="343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100"/>
                        <a:buFont typeface="Calibri"/>
                        <a:buNone/>
                      </a:pPr>
                      <a:r>
                        <a:rPr lang="pl" sz="11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 potrafi przyjmować odpowiedzialność za własne przygotowanie do pracy, podejmowane decyzje, prowadzone działania oraz ich skutki.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3175" marR="43175" marT="34325" marB="343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lajd tytułowy">
  <p:cSld name="1_Slajd tytułowy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7"/>
          <p:cNvSpPr txBox="1"/>
          <p:nvPr/>
        </p:nvSpPr>
        <p:spPr>
          <a:xfrm>
            <a:off x="554824" y="392875"/>
            <a:ext cx="7193697" cy="588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" sz="2400" b="1" i="0" u="none" strike="noStrike" cap="none">
                <a:solidFill>
                  <a:srgbClr val="0094D8"/>
                </a:solidFill>
                <a:latin typeface="Calibri"/>
                <a:ea typeface="Calibri"/>
                <a:cs typeface="Calibri"/>
                <a:sym typeface="Calibri"/>
              </a:rPr>
              <a:t>KWALIFIKACJE</a:t>
            </a:r>
            <a:r>
              <a:rPr lang="pl" sz="2400" b="1" i="0" u="none" strike="noStrike" cap="non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 AKTUALNIE ZGŁOSZONE DO ZRK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7" name="Google Shape;107;p57"/>
          <p:cNvGrpSpPr/>
          <p:nvPr/>
        </p:nvGrpSpPr>
        <p:grpSpPr>
          <a:xfrm>
            <a:off x="554822" y="1393759"/>
            <a:ext cx="6970799" cy="2895473"/>
            <a:chOff x="0" y="-1"/>
            <a:chExt cx="7848942" cy="4100648"/>
          </a:xfrm>
        </p:grpSpPr>
        <p:grpSp>
          <p:nvGrpSpPr>
            <p:cNvPr id="108" name="Google Shape;108;p57"/>
            <p:cNvGrpSpPr/>
            <p:nvPr/>
          </p:nvGrpSpPr>
          <p:grpSpPr>
            <a:xfrm>
              <a:off x="0" y="290386"/>
              <a:ext cx="1584488" cy="1011301"/>
              <a:chOff x="0" y="0"/>
              <a:chExt cx="1584488" cy="1011300"/>
            </a:xfrm>
          </p:grpSpPr>
          <p:sp>
            <p:nvSpPr>
              <p:cNvPr id="109" name="Google Shape;109;p57"/>
              <p:cNvSpPr/>
              <p:nvPr/>
            </p:nvSpPr>
            <p:spPr>
              <a:xfrm>
                <a:off x="0" y="0"/>
                <a:ext cx="1584169" cy="10113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A1E4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57"/>
              <p:cNvSpPr/>
              <p:nvPr/>
            </p:nvSpPr>
            <p:spPr>
              <a:xfrm>
                <a:off x="0" y="0"/>
                <a:ext cx="1584169" cy="10113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A1E4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57"/>
              <p:cNvSpPr/>
              <p:nvPr/>
            </p:nvSpPr>
            <p:spPr>
              <a:xfrm>
                <a:off x="318" y="150823"/>
                <a:ext cx="1584170" cy="70866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1425" tIns="11425" rIns="11425" bIns="1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pl" sz="1000" b="1" i="0" u="none" strike="noStrike" cap="none"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"/>
                  </a:rPr>
                  <a:t>PODMIOT OPISUJĄCY KWALIFIKACJĘ</a:t>
                </a: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" name="Google Shape;112;p57"/>
            <p:cNvGrpSpPr/>
            <p:nvPr/>
          </p:nvGrpSpPr>
          <p:grpSpPr>
            <a:xfrm>
              <a:off x="2088232" y="290385"/>
              <a:ext cx="1584488" cy="1011301"/>
              <a:chOff x="0" y="0"/>
              <a:chExt cx="1584488" cy="1011300"/>
            </a:xfrm>
          </p:grpSpPr>
          <p:sp>
            <p:nvSpPr>
              <p:cNvPr id="113" name="Google Shape;113;p57"/>
              <p:cNvSpPr/>
              <p:nvPr/>
            </p:nvSpPr>
            <p:spPr>
              <a:xfrm>
                <a:off x="0" y="0"/>
                <a:ext cx="1584169" cy="10113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A1E4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57"/>
              <p:cNvSpPr/>
              <p:nvPr/>
            </p:nvSpPr>
            <p:spPr>
              <a:xfrm>
                <a:off x="0" y="0"/>
                <a:ext cx="1584169" cy="10113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A1E4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p57"/>
              <p:cNvSpPr/>
              <p:nvPr/>
            </p:nvSpPr>
            <p:spPr>
              <a:xfrm>
                <a:off x="318" y="265123"/>
                <a:ext cx="1584170" cy="48006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1425" tIns="11425" rIns="11425" bIns="1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pl" sz="1000" b="1" i="0" u="none" strike="noStrike" cap="none"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"/>
                  </a:rPr>
                  <a:t>MINISTER WŁAŚCIWY</a:t>
                </a: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6" name="Google Shape;116;p57"/>
            <p:cNvSpPr/>
            <p:nvPr/>
          </p:nvSpPr>
          <p:spPr>
            <a:xfrm>
              <a:off x="4176464" y="290384"/>
              <a:ext cx="1584169" cy="10113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A1E4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7" name="Google Shape;117;p57"/>
            <p:cNvGrpSpPr/>
            <p:nvPr/>
          </p:nvGrpSpPr>
          <p:grpSpPr>
            <a:xfrm>
              <a:off x="4176464" y="290384"/>
              <a:ext cx="1584488" cy="1011301"/>
              <a:chOff x="0" y="0"/>
              <a:chExt cx="1584488" cy="1011300"/>
            </a:xfrm>
          </p:grpSpPr>
          <p:sp>
            <p:nvSpPr>
              <p:cNvPr id="118" name="Google Shape;118;p57"/>
              <p:cNvSpPr/>
              <p:nvPr/>
            </p:nvSpPr>
            <p:spPr>
              <a:xfrm>
                <a:off x="0" y="0"/>
                <a:ext cx="1584169" cy="10113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A1E4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57"/>
              <p:cNvSpPr/>
              <p:nvPr/>
            </p:nvSpPr>
            <p:spPr>
              <a:xfrm>
                <a:off x="318" y="265123"/>
                <a:ext cx="1584170" cy="48006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1425" tIns="11425" rIns="11425" bIns="1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pl" sz="1000" b="1" i="0" u="none" strike="noStrike" cap="none"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"/>
                  </a:rPr>
                  <a:t>INSTYTUCJA CERTYFIKUJĄCA</a:t>
                </a: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" name="Google Shape;120;p57"/>
            <p:cNvGrpSpPr/>
            <p:nvPr/>
          </p:nvGrpSpPr>
          <p:grpSpPr>
            <a:xfrm>
              <a:off x="6264688" y="290386"/>
              <a:ext cx="1584254" cy="1011301"/>
              <a:chOff x="0" y="0"/>
              <a:chExt cx="1584254" cy="1011300"/>
            </a:xfrm>
          </p:grpSpPr>
          <p:sp>
            <p:nvSpPr>
              <p:cNvPr id="121" name="Google Shape;121;p57"/>
              <p:cNvSpPr/>
              <p:nvPr/>
            </p:nvSpPr>
            <p:spPr>
              <a:xfrm>
                <a:off x="0" y="0"/>
                <a:ext cx="1584169" cy="10113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A1E4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57"/>
              <p:cNvSpPr/>
              <p:nvPr/>
            </p:nvSpPr>
            <p:spPr>
              <a:xfrm>
                <a:off x="0" y="0"/>
                <a:ext cx="1584169" cy="10113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A1E4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23;p57"/>
              <p:cNvSpPr/>
              <p:nvPr/>
            </p:nvSpPr>
            <p:spPr>
              <a:xfrm>
                <a:off x="85" y="36887"/>
                <a:ext cx="1584169" cy="93726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1425" tIns="11425" rIns="11425" bIns="1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pl" sz="1000" b="1" i="0" u="none" strike="noStrike" cap="none"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"/>
                  </a:rPr>
                  <a:t>PODMIOT ZEWNĘTRZNEGO ZAPEWNIANIA JAKOŚCI</a:t>
                </a: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4" name="Google Shape;124;p57"/>
            <p:cNvGrpSpPr/>
            <p:nvPr/>
          </p:nvGrpSpPr>
          <p:grpSpPr>
            <a:xfrm>
              <a:off x="0" y="1689867"/>
              <a:ext cx="1584169" cy="1011301"/>
              <a:chOff x="0" y="0"/>
              <a:chExt cx="1584169" cy="1011300"/>
            </a:xfrm>
          </p:grpSpPr>
          <p:sp>
            <p:nvSpPr>
              <p:cNvPr id="125" name="Google Shape;125;p57"/>
              <p:cNvSpPr/>
              <p:nvPr/>
            </p:nvSpPr>
            <p:spPr>
              <a:xfrm>
                <a:off x="0" y="0"/>
                <a:ext cx="1584169" cy="10113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p57"/>
              <p:cNvSpPr/>
              <p:nvPr/>
            </p:nvSpPr>
            <p:spPr>
              <a:xfrm>
                <a:off x="183053" y="233948"/>
                <a:ext cx="1218062" cy="52832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pl" sz="900" b="1" i="0" u="none" strike="noStrike" cap="none">
                    <a:solidFill>
                      <a:srgbClr val="000000"/>
                    </a:solidFill>
                    <a:latin typeface="Avenir"/>
                    <a:ea typeface="Avenir"/>
                    <a:cs typeface="Avenir"/>
                    <a:sym typeface="Avenir"/>
                  </a:rPr>
                  <a:t>OPISANIE KWALIFIKACJI</a:t>
                </a: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7" name="Google Shape;127;p57"/>
            <p:cNvGrpSpPr/>
            <p:nvPr/>
          </p:nvGrpSpPr>
          <p:grpSpPr>
            <a:xfrm>
              <a:off x="2088232" y="1689866"/>
              <a:ext cx="1584169" cy="1011301"/>
              <a:chOff x="0" y="0"/>
              <a:chExt cx="1584169" cy="1011300"/>
            </a:xfrm>
          </p:grpSpPr>
          <p:sp>
            <p:nvSpPr>
              <p:cNvPr id="128" name="Google Shape;128;p57"/>
              <p:cNvSpPr/>
              <p:nvPr/>
            </p:nvSpPr>
            <p:spPr>
              <a:xfrm>
                <a:off x="0" y="0"/>
                <a:ext cx="1584169" cy="10113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9;p57"/>
              <p:cNvSpPr/>
              <p:nvPr/>
            </p:nvSpPr>
            <p:spPr>
              <a:xfrm>
                <a:off x="185604" y="233949"/>
                <a:ext cx="1219648" cy="52832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pl" sz="900" b="1" i="0" u="none" strike="noStrike" cap="none">
                    <a:solidFill>
                      <a:srgbClr val="000000"/>
                    </a:solidFill>
                    <a:latin typeface="Avenir"/>
                    <a:ea typeface="Avenir"/>
                    <a:cs typeface="Avenir"/>
                    <a:sym typeface="Avenir"/>
                  </a:rPr>
                  <a:t>WŁĄCZENIE KWALIFIKACJI</a:t>
                </a: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130" name="Google Shape;130;p57"/>
            <p:cNvCxnSpPr/>
            <p:nvPr/>
          </p:nvCxnSpPr>
          <p:spPr>
            <a:xfrm flipH="1">
              <a:off x="792129" y="1301028"/>
              <a:ext cx="1" cy="389497"/>
            </a:xfrm>
            <a:prstGeom prst="straightConnector1">
              <a:avLst/>
            </a:prstGeom>
            <a:noFill/>
            <a:ln w="25400" cap="flat" cmpd="sng">
              <a:solidFill>
                <a:srgbClr val="A0A0A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31" name="Google Shape;131;p57"/>
            <p:cNvCxnSpPr/>
            <p:nvPr/>
          </p:nvCxnSpPr>
          <p:spPr>
            <a:xfrm>
              <a:off x="2879691" y="1301028"/>
              <a:ext cx="1" cy="389497"/>
            </a:xfrm>
            <a:prstGeom prst="straightConnector1">
              <a:avLst/>
            </a:prstGeom>
            <a:noFill/>
            <a:ln w="25400" cap="flat" cmpd="sng">
              <a:solidFill>
                <a:srgbClr val="A0A0A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grpSp>
          <p:nvGrpSpPr>
            <p:cNvPr id="132" name="Google Shape;132;p57"/>
            <p:cNvGrpSpPr/>
            <p:nvPr/>
          </p:nvGrpSpPr>
          <p:grpSpPr>
            <a:xfrm>
              <a:off x="4176463" y="1689865"/>
              <a:ext cx="1584169" cy="1011301"/>
              <a:chOff x="0" y="0"/>
              <a:chExt cx="1584169" cy="1011300"/>
            </a:xfrm>
          </p:grpSpPr>
          <p:sp>
            <p:nvSpPr>
              <p:cNvPr id="133" name="Google Shape;133;p57"/>
              <p:cNvSpPr/>
              <p:nvPr/>
            </p:nvSpPr>
            <p:spPr>
              <a:xfrm>
                <a:off x="0" y="0"/>
                <a:ext cx="1584169" cy="10113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34;p57"/>
              <p:cNvSpPr/>
              <p:nvPr/>
            </p:nvSpPr>
            <p:spPr>
              <a:xfrm>
                <a:off x="183050" y="237919"/>
                <a:ext cx="1218061" cy="52832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pl" sz="900" b="1" i="0" u="none" strike="noStrike" cap="none">
                    <a:solidFill>
                      <a:srgbClr val="000000"/>
                    </a:solidFill>
                    <a:latin typeface="Avenir"/>
                    <a:ea typeface="Avenir"/>
                    <a:cs typeface="Avenir"/>
                    <a:sym typeface="Avenir"/>
                  </a:rPr>
                  <a:t>NADAWANIE KWALIFIKACJI</a:t>
                </a: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135" name="Google Shape;135;p57"/>
            <p:cNvCxnSpPr/>
            <p:nvPr/>
          </p:nvCxnSpPr>
          <p:spPr>
            <a:xfrm>
              <a:off x="4968841" y="1301028"/>
              <a:ext cx="1" cy="389497"/>
            </a:xfrm>
            <a:prstGeom prst="straightConnector1">
              <a:avLst/>
            </a:prstGeom>
            <a:noFill/>
            <a:ln w="25400" cap="flat" cmpd="sng">
              <a:solidFill>
                <a:srgbClr val="A0A0A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grpSp>
          <p:nvGrpSpPr>
            <p:cNvPr id="136" name="Google Shape;136;p57"/>
            <p:cNvGrpSpPr/>
            <p:nvPr/>
          </p:nvGrpSpPr>
          <p:grpSpPr>
            <a:xfrm>
              <a:off x="6264688" y="1689867"/>
              <a:ext cx="1584169" cy="1011301"/>
              <a:chOff x="0" y="0"/>
              <a:chExt cx="1584169" cy="1011300"/>
            </a:xfrm>
          </p:grpSpPr>
          <p:sp>
            <p:nvSpPr>
              <p:cNvPr id="137" name="Google Shape;137;p57"/>
              <p:cNvSpPr/>
              <p:nvPr/>
            </p:nvSpPr>
            <p:spPr>
              <a:xfrm>
                <a:off x="0" y="0"/>
                <a:ext cx="1584169" cy="10113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38;p57"/>
              <p:cNvSpPr/>
              <p:nvPr/>
            </p:nvSpPr>
            <p:spPr>
              <a:xfrm>
                <a:off x="181099" y="116780"/>
                <a:ext cx="1219648" cy="76200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pl" sz="900" b="1" i="0" u="none" strike="noStrike" cap="none">
                    <a:solidFill>
                      <a:srgbClr val="000000"/>
                    </a:solidFill>
                    <a:latin typeface="Avenir"/>
                    <a:ea typeface="Avenir"/>
                    <a:cs typeface="Avenir"/>
                    <a:sym typeface="Avenir"/>
                  </a:rPr>
                  <a:t>ZEWNĘTRZNE ZAPEWNIANIE JAKOŚCI</a:t>
                </a: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9" name="Google Shape;139;p57"/>
            <p:cNvGrpSpPr/>
            <p:nvPr/>
          </p:nvGrpSpPr>
          <p:grpSpPr>
            <a:xfrm>
              <a:off x="4176464" y="3089346"/>
              <a:ext cx="1584169" cy="1011301"/>
              <a:chOff x="0" y="0"/>
              <a:chExt cx="1584169" cy="1011300"/>
            </a:xfrm>
          </p:grpSpPr>
          <p:sp>
            <p:nvSpPr>
              <p:cNvPr id="140" name="Google Shape;140;p57"/>
              <p:cNvSpPr/>
              <p:nvPr/>
            </p:nvSpPr>
            <p:spPr>
              <a:xfrm>
                <a:off x="0" y="0"/>
                <a:ext cx="1584169" cy="10113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41;p57"/>
              <p:cNvSpPr/>
              <p:nvPr/>
            </p:nvSpPr>
            <p:spPr>
              <a:xfrm>
                <a:off x="183347" y="124649"/>
                <a:ext cx="1218062" cy="76200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pl" sz="900" b="1" i="0" u="none" strike="noStrike" cap="none"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"/>
                  </a:rPr>
                  <a:t>WEWNĘTRZNE ZAPEWNIANIE JAKOŚCI</a:t>
                </a: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2" name="Google Shape;142;p57"/>
            <p:cNvSpPr/>
            <p:nvPr/>
          </p:nvSpPr>
          <p:spPr>
            <a:xfrm>
              <a:off x="4962690" y="2701762"/>
              <a:ext cx="2542" cy="38758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21599"/>
                  </a:moveTo>
                  <a:cubicBezTo>
                    <a:pt x="14400" y="14399"/>
                    <a:pt x="7199" y="7200"/>
                    <a:pt x="0" y="0"/>
                  </a:cubicBezTo>
                </a:path>
              </a:pathLst>
            </a:custGeom>
            <a:noFill/>
            <a:ln w="25400" cap="flat" cmpd="sng">
              <a:solidFill>
                <a:srgbClr val="A0A0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3" name="Google Shape;143;p57"/>
            <p:cNvCxnSpPr/>
            <p:nvPr/>
          </p:nvCxnSpPr>
          <p:spPr>
            <a:xfrm>
              <a:off x="7056404" y="1301028"/>
              <a:ext cx="1" cy="389497"/>
            </a:xfrm>
            <a:prstGeom prst="straightConnector1">
              <a:avLst/>
            </a:prstGeom>
            <a:noFill/>
            <a:ln w="25400" cap="flat" cmpd="sng">
              <a:solidFill>
                <a:srgbClr val="A0A0A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144" name="Google Shape;144;p57"/>
            <p:cNvSpPr/>
            <p:nvPr/>
          </p:nvSpPr>
          <p:spPr>
            <a:xfrm>
              <a:off x="5760788" y="2195515"/>
              <a:ext cx="503901" cy="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599" y="21599"/>
                  </a:moveTo>
                  <a:cubicBezTo>
                    <a:pt x="14399" y="14399"/>
                    <a:pt x="7200" y="7200"/>
                    <a:pt x="0" y="0"/>
                  </a:cubicBezTo>
                </a:path>
              </a:pathLst>
            </a:custGeom>
            <a:noFill/>
            <a:ln w="25400" cap="flat" cmpd="sng">
              <a:solidFill>
                <a:srgbClr val="A0A0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7"/>
            <p:cNvSpPr/>
            <p:nvPr/>
          </p:nvSpPr>
          <p:spPr>
            <a:xfrm>
              <a:off x="1584325" y="2195516"/>
              <a:ext cx="503908" cy="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599"/>
                  </a:moveTo>
                  <a:cubicBezTo>
                    <a:pt x="7200" y="14399"/>
                    <a:pt x="14399" y="7200"/>
                    <a:pt x="21599" y="0"/>
                  </a:cubicBezTo>
                </a:path>
              </a:pathLst>
            </a:custGeom>
            <a:noFill/>
            <a:ln w="25400" cap="flat" cmpd="sng">
              <a:solidFill>
                <a:srgbClr val="A0A0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57"/>
            <p:cNvSpPr/>
            <p:nvPr/>
          </p:nvSpPr>
          <p:spPr>
            <a:xfrm>
              <a:off x="3672557" y="2195515"/>
              <a:ext cx="503907" cy="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599"/>
                  </a:moveTo>
                  <a:cubicBezTo>
                    <a:pt x="7200" y="14399"/>
                    <a:pt x="14399" y="7200"/>
                    <a:pt x="21599" y="0"/>
                  </a:cubicBezTo>
                </a:path>
              </a:pathLst>
            </a:custGeom>
            <a:noFill/>
            <a:ln w="25400" cap="flat" cmpd="sng">
              <a:solidFill>
                <a:srgbClr val="A0A0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57"/>
            <p:cNvSpPr/>
            <p:nvPr/>
          </p:nvSpPr>
          <p:spPr>
            <a:xfrm rot="-5400000">
              <a:off x="3779371" y="-2987243"/>
              <a:ext cx="289792" cy="626427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1099" y="21599"/>
                  </a:lnTo>
                </a:path>
              </a:pathLst>
            </a:custGeom>
            <a:noFill/>
            <a:ln w="25400" cap="flat" cmpd="sng">
              <a:solidFill>
                <a:srgbClr val="A0A0A0"/>
              </a:solidFill>
              <a:prstDash val="solid"/>
              <a:round/>
              <a:headEnd type="none" w="sm" len="sm"/>
              <a:tailEnd type="triangle" w="med" len="med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lajd tytułowy">
  <p:cSld name="4_Slajd tytułow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7"/>
          <p:cNvSpPr/>
          <p:nvPr/>
        </p:nvSpPr>
        <p:spPr>
          <a:xfrm>
            <a:off x="4183037" y="3699043"/>
            <a:ext cx="3856725" cy="1048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l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Instytut Badań Edukacyjnych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l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ul. Górczewska 8, 01-180 Warszawa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l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tel.: (22) 241 71 00, e-mail: </a:t>
            </a:r>
            <a:r>
              <a:rPr lang="pl" sz="1200" b="0" i="0" u="sng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zsk@ibe.edu.pl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sng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18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20561" y="611243"/>
            <a:ext cx="2099998" cy="67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83037" y="1162088"/>
            <a:ext cx="2184137" cy="4587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" name="Google Shape;20;p47"/>
          <p:cNvCxnSpPr/>
          <p:nvPr/>
        </p:nvCxnSpPr>
        <p:spPr>
          <a:xfrm>
            <a:off x="519596" y="1182779"/>
            <a:ext cx="2956635" cy="882239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" name="Google Shape;21;p47"/>
          <p:cNvCxnSpPr/>
          <p:nvPr/>
        </p:nvCxnSpPr>
        <p:spPr>
          <a:xfrm rot="10800000" flipH="1">
            <a:off x="519596" y="398683"/>
            <a:ext cx="372133" cy="784096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" name="Google Shape;22;p47"/>
          <p:cNvCxnSpPr/>
          <p:nvPr/>
        </p:nvCxnSpPr>
        <p:spPr>
          <a:xfrm rot="10800000" flipH="1">
            <a:off x="3476231" y="680981"/>
            <a:ext cx="513878" cy="1384037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" name="Google Shape;23;p47"/>
          <p:cNvCxnSpPr/>
          <p:nvPr/>
        </p:nvCxnSpPr>
        <p:spPr>
          <a:xfrm flipH="1">
            <a:off x="-181369" y="1182779"/>
            <a:ext cx="700965" cy="29434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" name="Google Shape;24;p47"/>
          <p:cNvCxnSpPr/>
          <p:nvPr/>
        </p:nvCxnSpPr>
        <p:spPr>
          <a:xfrm rot="10800000">
            <a:off x="5418386" y="2084516"/>
            <a:ext cx="838832" cy="1202791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" name="Google Shape;25;p47"/>
          <p:cNvCxnSpPr/>
          <p:nvPr/>
        </p:nvCxnSpPr>
        <p:spPr>
          <a:xfrm rot="10800000">
            <a:off x="5418387" y="2084516"/>
            <a:ext cx="1745673" cy="34129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" name="Google Shape;26;p47"/>
          <p:cNvCxnSpPr/>
          <p:nvPr/>
        </p:nvCxnSpPr>
        <p:spPr>
          <a:xfrm flipH="1">
            <a:off x="6257217" y="2425805"/>
            <a:ext cx="959743" cy="861501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" name="Google Shape;27;p47"/>
          <p:cNvCxnSpPr/>
          <p:nvPr/>
        </p:nvCxnSpPr>
        <p:spPr>
          <a:xfrm rot="10800000">
            <a:off x="3476231" y="2058993"/>
            <a:ext cx="1942157" cy="25524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" name="Google Shape;28;p47"/>
          <p:cNvSpPr/>
          <p:nvPr/>
        </p:nvSpPr>
        <p:spPr>
          <a:xfrm>
            <a:off x="3449298" y="2005610"/>
            <a:ext cx="106766" cy="10676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baseline="-25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47"/>
          <p:cNvSpPr/>
          <p:nvPr/>
        </p:nvSpPr>
        <p:spPr>
          <a:xfrm>
            <a:off x="466213" y="1133003"/>
            <a:ext cx="106766" cy="10676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baseline="-25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47"/>
          <p:cNvSpPr/>
          <p:nvPr/>
        </p:nvSpPr>
        <p:spPr>
          <a:xfrm>
            <a:off x="5383856" y="2031132"/>
            <a:ext cx="106766" cy="10676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baseline="-25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47"/>
          <p:cNvSpPr/>
          <p:nvPr/>
        </p:nvSpPr>
        <p:spPr>
          <a:xfrm>
            <a:off x="6203833" y="3231916"/>
            <a:ext cx="106766" cy="10676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baseline="-25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47"/>
          <p:cNvSpPr/>
          <p:nvPr/>
        </p:nvSpPr>
        <p:spPr>
          <a:xfrm>
            <a:off x="466212" y="2299958"/>
            <a:ext cx="4235490" cy="165390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l"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 współfinansowany ze środków Unii Europejskiej </a:t>
            </a:r>
            <a:br>
              <a:rPr lang="pl"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"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 ramach Europejskiego Funduszu Społecznego</a:t>
            </a:r>
            <a:endParaRPr sz="1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l" sz="11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Wsparcie rozwoju ZSK w szczególności na poziomie regionalnym </a:t>
            </a:r>
            <a:br>
              <a:rPr lang="pl" sz="11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" sz="11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poprzez wdrażanie rozwiązań i inicjatyw skierowanych do użytkowników końcowych systemu – ZSK 4</a:t>
            </a:r>
            <a:endParaRPr sz="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>
  <p:cSld name="Slajd tytułow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6"/>
          <p:cNvSpPr/>
          <p:nvPr/>
        </p:nvSpPr>
        <p:spPr>
          <a:xfrm>
            <a:off x="466214" y="3462529"/>
            <a:ext cx="3210842" cy="88223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l"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Instytut Badań Edukacyjnych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l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ul. Górczewska 8, 01-180 Warszawa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l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tel.: (22) 241 71 00, e-mail: </a:t>
            </a:r>
            <a:r>
              <a:rPr lang="pl" sz="1400" b="0" i="0" u="sng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zsk@ibe.edu.pl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sng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5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20561" y="611243"/>
            <a:ext cx="2099998" cy="67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83037" y="1162088"/>
            <a:ext cx="2184137" cy="4587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" name="Google Shape;37;p46"/>
          <p:cNvCxnSpPr/>
          <p:nvPr/>
        </p:nvCxnSpPr>
        <p:spPr>
          <a:xfrm>
            <a:off x="519596" y="1182779"/>
            <a:ext cx="2956635" cy="882239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" name="Google Shape;38;p46"/>
          <p:cNvCxnSpPr/>
          <p:nvPr/>
        </p:nvCxnSpPr>
        <p:spPr>
          <a:xfrm rot="10800000" flipH="1">
            <a:off x="519596" y="398683"/>
            <a:ext cx="372133" cy="784096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" name="Google Shape;39;p46"/>
          <p:cNvCxnSpPr/>
          <p:nvPr/>
        </p:nvCxnSpPr>
        <p:spPr>
          <a:xfrm rot="10800000" flipH="1">
            <a:off x="3476231" y="680981"/>
            <a:ext cx="513878" cy="1384037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" name="Google Shape;40;p46"/>
          <p:cNvCxnSpPr/>
          <p:nvPr/>
        </p:nvCxnSpPr>
        <p:spPr>
          <a:xfrm flipH="1">
            <a:off x="-181369" y="1182779"/>
            <a:ext cx="700965" cy="29434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" name="Google Shape;41;p46"/>
          <p:cNvCxnSpPr/>
          <p:nvPr/>
        </p:nvCxnSpPr>
        <p:spPr>
          <a:xfrm rot="10800000">
            <a:off x="5418386" y="2084516"/>
            <a:ext cx="838832" cy="1202791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" name="Google Shape;42;p46"/>
          <p:cNvCxnSpPr/>
          <p:nvPr/>
        </p:nvCxnSpPr>
        <p:spPr>
          <a:xfrm rot="10800000">
            <a:off x="5418387" y="2084516"/>
            <a:ext cx="1745673" cy="34129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3" name="Google Shape;43;p46"/>
          <p:cNvCxnSpPr/>
          <p:nvPr/>
        </p:nvCxnSpPr>
        <p:spPr>
          <a:xfrm flipH="1">
            <a:off x="6257217" y="2425805"/>
            <a:ext cx="959743" cy="861501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" name="Google Shape;44;p46"/>
          <p:cNvCxnSpPr/>
          <p:nvPr/>
        </p:nvCxnSpPr>
        <p:spPr>
          <a:xfrm rot="10800000">
            <a:off x="3476231" y="2058993"/>
            <a:ext cx="1942157" cy="25524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" name="Google Shape;45;p46"/>
          <p:cNvSpPr/>
          <p:nvPr/>
        </p:nvSpPr>
        <p:spPr>
          <a:xfrm>
            <a:off x="3449298" y="2005610"/>
            <a:ext cx="106766" cy="10676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baseline="-25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46"/>
          <p:cNvSpPr/>
          <p:nvPr/>
        </p:nvSpPr>
        <p:spPr>
          <a:xfrm>
            <a:off x="466213" y="1133003"/>
            <a:ext cx="106766" cy="10676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baseline="-25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46"/>
          <p:cNvSpPr/>
          <p:nvPr/>
        </p:nvSpPr>
        <p:spPr>
          <a:xfrm>
            <a:off x="5383856" y="2031132"/>
            <a:ext cx="106766" cy="10676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baseline="-25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46"/>
          <p:cNvSpPr/>
          <p:nvPr/>
        </p:nvSpPr>
        <p:spPr>
          <a:xfrm>
            <a:off x="6203833" y="3231916"/>
            <a:ext cx="106766" cy="10676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baseline="-25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lajd tytułowy">
  <p:cSld name="3_Slajd tytułow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8"/>
          <p:cNvSpPr/>
          <p:nvPr/>
        </p:nvSpPr>
        <p:spPr>
          <a:xfrm>
            <a:off x="4183037" y="3699043"/>
            <a:ext cx="3856725" cy="1048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l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Instytut Badań Edukacyjnych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l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ul. Górczewska 8, 01-180 Warszawa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l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tel.: (22) 241 71 00, e-mail: </a:t>
            </a:r>
            <a:r>
              <a:rPr lang="pl" sz="1200" b="0" i="0" u="sng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zsk@ibe.edu.pl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sng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" name="Google Shape;51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20561" y="611243"/>
            <a:ext cx="2099998" cy="67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83037" y="1162088"/>
            <a:ext cx="2184137" cy="4587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" name="Google Shape;53;p48"/>
          <p:cNvCxnSpPr/>
          <p:nvPr/>
        </p:nvCxnSpPr>
        <p:spPr>
          <a:xfrm>
            <a:off x="519596" y="1182779"/>
            <a:ext cx="2956635" cy="882239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4" name="Google Shape;54;p48"/>
          <p:cNvCxnSpPr/>
          <p:nvPr/>
        </p:nvCxnSpPr>
        <p:spPr>
          <a:xfrm rot="10800000" flipH="1">
            <a:off x="519596" y="398683"/>
            <a:ext cx="372133" cy="784096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5" name="Google Shape;55;p48"/>
          <p:cNvCxnSpPr/>
          <p:nvPr/>
        </p:nvCxnSpPr>
        <p:spPr>
          <a:xfrm rot="10800000" flipH="1">
            <a:off x="3476231" y="680981"/>
            <a:ext cx="513878" cy="1384037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6" name="Google Shape;56;p48"/>
          <p:cNvCxnSpPr/>
          <p:nvPr/>
        </p:nvCxnSpPr>
        <p:spPr>
          <a:xfrm flipH="1">
            <a:off x="-181369" y="1182779"/>
            <a:ext cx="700965" cy="29434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7" name="Google Shape;57;p48"/>
          <p:cNvCxnSpPr/>
          <p:nvPr/>
        </p:nvCxnSpPr>
        <p:spPr>
          <a:xfrm rot="10800000">
            <a:off x="5418386" y="2084516"/>
            <a:ext cx="838832" cy="1202791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8" name="Google Shape;58;p48"/>
          <p:cNvCxnSpPr/>
          <p:nvPr/>
        </p:nvCxnSpPr>
        <p:spPr>
          <a:xfrm rot="10800000">
            <a:off x="5418387" y="2084516"/>
            <a:ext cx="1745673" cy="34129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9" name="Google Shape;59;p48"/>
          <p:cNvCxnSpPr/>
          <p:nvPr/>
        </p:nvCxnSpPr>
        <p:spPr>
          <a:xfrm flipH="1">
            <a:off x="6257217" y="2425805"/>
            <a:ext cx="959743" cy="861501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0" name="Google Shape;60;p48"/>
          <p:cNvCxnSpPr/>
          <p:nvPr/>
        </p:nvCxnSpPr>
        <p:spPr>
          <a:xfrm rot="10800000">
            <a:off x="3476231" y="2058993"/>
            <a:ext cx="1942157" cy="25524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1" name="Google Shape;61;p48"/>
          <p:cNvSpPr/>
          <p:nvPr/>
        </p:nvSpPr>
        <p:spPr>
          <a:xfrm>
            <a:off x="3449298" y="2005610"/>
            <a:ext cx="106766" cy="10676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baseline="-25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48"/>
          <p:cNvSpPr/>
          <p:nvPr/>
        </p:nvSpPr>
        <p:spPr>
          <a:xfrm>
            <a:off x="466213" y="1133003"/>
            <a:ext cx="106766" cy="10676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baseline="-25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48"/>
          <p:cNvSpPr/>
          <p:nvPr/>
        </p:nvSpPr>
        <p:spPr>
          <a:xfrm>
            <a:off x="5383856" y="2031132"/>
            <a:ext cx="106766" cy="10676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baseline="-25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48"/>
          <p:cNvSpPr/>
          <p:nvPr/>
        </p:nvSpPr>
        <p:spPr>
          <a:xfrm>
            <a:off x="6203833" y="3231916"/>
            <a:ext cx="106766" cy="10676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baseline="-25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48"/>
          <p:cNvSpPr/>
          <p:nvPr/>
        </p:nvSpPr>
        <p:spPr>
          <a:xfrm>
            <a:off x="466212" y="2299958"/>
            <a:ext cx="4235490" cy="165390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l"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 współfinansowany ze środków Unii Europejskiej </a:t>
            </a:r>
            <a:br>
              <a:rPr lang="pl"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"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 ramach Europejskiego Funduszu Społecznego</a:t>
            </a:r>
            <a:endParaRPr sz="1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l" sz="11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Wspieranie funkcjonowania i doskonalenie ZSK na rzecz </a:t>
            </a:r>
            <a:br>
              <a:rPr lang="pl" sz="11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" sz="11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wykorzystania oferowanych w nim rozwiązań do realizacji </a:t>
            </a:r>
            <a:br>
              <a:rPr lang="pl" sz="11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" sz="11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celów strategii rozwoju kraju – ZSK 5</a:t>
            </a:r>
            <a:endParaRPr sz="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OBJEC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4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4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4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4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lajd tytułowy">
  <p:cSld name="6_Slajd tytułow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2"/>
          <p:cNvSpPr txBox="1"/>
          <p:nvPr/>
        </p:nvSpPr>
        <p:spPr>
          <a:xfrm>
            <a:off x="534192" y="426481"/>
            <a:ext cx="7193697" cy="466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" sz="2400" b="1" i="0" u="none" strike="noStrike" cap="none">
                <a:solidFill>
                  <a:srgbClr val="0094D8"/>
                </a:solidFill>
                <a:latin typeface="Calibri"/>
                <a:ea typeface="Calibri"/>
                <a:cs typeface="Calibri"/>
                <a:sym typeface="Calibri"/>
              </a:rPr>
              <a:t>KWALIFIKACJE</a:t>
            </a:r>
            <a:r>
              <a:rPr lang="pl" sz="2400" b="1" i="0" u="none" strike="noStrike" cap="non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 AKTUALNIE ZGŁOSZONE DO ZRK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52"/>
          <p:cNvSpPr txBox="1"/>
          <p:nvPr/>
        </p:nvSpPr>
        <p:spPr>
          <a:xfrm>
            <a:off x="534190" y="1236369"/>
            <a:ext cx="7193697" cy="3220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01466" marR="0" lvl="0" indent="-2014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4D8"/>
              </a:buClr>
              <a:buSzPts val="1400"/>
              <a:buFont typeface="Calibri"/>
              <a:buChar char="•"/>
            </a:pPr>
            <a:r>
              <a:rPr lang="pl" sz="1400" b="0" i="0" u="none" strike="noStrike" cap="non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Prowadzenie szkoleń, warsztatów i treningów dla osób dorosłych pracujących </a:t>
            </a:r>
            <a:br>
              <a:rPr lang="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" sz="1400" b="0" i="0" u="none" strike="noStrike" cap="non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w organizacjach biznesowych i instytucjach administracji publicznej</a:t>
            </a:r>
            <a:endParaRPr sz="1400" b="0" i="0" u="none" strike="noStrike" cap="none">
              <a:solidFill>
                <a:srgbClr val="5353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01466" marR="0" lvl="0" indent="-201466" algn="l" rtl="0">
              <a:lnSpc>
                <a:spcPct val="100000"/>
              </a:lnSpc>
              <a:spcBef>
                <a:spcPts val="471"/>
              </a:spcBef>
              <a:spcAft>
                <a:spcPts val="0"/>
              </a:spcAft>
              <a:buClr>
                <a:srgbClr val="0094D8"/>
              </a:buClr>
              <a:buSzPts val="1400"/>
              <a:buFont typeface="Calibri"/>
              <a:buChar char="•"/>
            </a:pPr>
            <a:r>
              <a:rPr lang="pl" sz="1400" b="0" i="0" u="none" strike="noStrike" cap="non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Instruktor stylizacji paznokci</a:t>
            </a:r>
            <a:endParaRPr sz="1400" b="0" i="0" u="none" strike="noStrike" cap="none">
              <a:solidFill>
                <a:srgbClr val="5353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01466" marR="0" lvl="0" indent="-201466" algn="l" rtl="0">
              <a:lnSpc>
                <a:spcPct val="100000"/>
              </a:lnSpc>
              <a:spcBef>
                <a:spcPts val="471"/>
              </a:spcBef>
              <a:spcAft>
                <a:spcPts val="0"/>
              </a:spcAft>
              <a:buClr>
                <a:srgbClr val="0094D8"/>
              </a:buClr>
              <a:buSzPts val="1400"/>
              <a:buFont typeface="Calibri"/>
              <a:buChar char="•"/>
            </a:pPr>
            <a:r>
              <a:rPr lang="pl" sz="1400" b="0" i="0" u="none" strike="noStrike" cap="non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Instruktor stylizacji rzęs</a:t>
            </a:r>
            <a:endParaRPr sz="1400" b="0" i="0" u="none" strike="noStrike" cap="none">
              <a:solidFill>
                <a:srgbClr val="5353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01466" marR="0" lvl="0" indent="-201466" algn="l" rtl="0">
              <a:lnSpc>
                <a:spcPct val="100000"/>
              </a:lnSpc>
              <a:spcBef>
                <a:spcPts val="471"/>
              </a:spcBef>
              <a:spcAft>
                <a:spcPts val="0"/>
              </a:spcAft>
              <a:buClr>
                <a:srgbClr val="0094D8"/>
              </a:buClr>
              <a:buSzPts val="1400"/>
              <a:buFont typeface="Calibri"/>
              <a:buChar char="•"/>
            </a:pPr>
            <a:r>
              <a:rPr lang="pl" sz="1400" b="0" i="0" u="none" strike="noStrike" cap="non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Obsługa procesów kadrowo-płacowych</a:t>
            </a:r>
            <a:endParaRPr sz="1400" b="0" i="0" u="none" strike="noStrike" cap="none">
              <a:solidFill>
                <a:srgbClr val="5353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01466" marR="0" lvl="0" indent="-201466" algn="l" rtl="0">
              <a:lnSpc>
                <a:spcPct val="100000"/>
              </a:lnSpc>
              <a:spcBef>
                <a:spcPts val="471"/>
              </a:spcBef>
              <a:spcAft>
                <a:spcPts val="0"/>
              </a:spcAft>
              <a:buClr>
                <a:srgbClr val="0094D8"/>
              </a:buClr>
              <a:buSzPts val="1400"/>
              <a:buFont typeface="Calibri"/>
              <a:buChar char="•"/>
            </a:pPr>
            <a:r>
              <a:rPr lang="pl" sz="1400" b="0" i="0" u="none" strike="noStrike" cap="non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Praca z dzieckiem metodą Marii Montessori</a:t>
            </a:r>
            <a:endParaRPr sz="1400" b="0" i="0" u="none" strike="noStrike" cap="none">
              <a:solidFill>
                <a:srgbClr val="5353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01466" marR="0" lvl="0" indent="-201466" algn="l" rtl="0">
              <a:lnSpc>
                <a:spcPct val="100000"/>
              </a:lnSpc>
              <a:spcBef>
                <a:spcPts val="471"/>
              </a:spcBef>
              <a:spcAft>
                <a:spcPts val="0"/>
              </a:spcAft>
              <a:buClr>
                <a:srgbClr val="0094D8"/>
              </a:buClr>
              <a:buSzPts val="1400"/>
              <a:buFont typeface="Calibri"/>
              <a:buChar char="•"/>
            </a:pPr>
            <a:r>
              <a:rPr lang="pl" sz="1400" b="0" i="0" u="none" strike="noStrike" cap="non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Doradzanie w zakresie finansów osobistych</a:t>
            </a:r>
            <a:endParaRPr sz="1400" b="0" i="0" u="none" strike="noStrike" cap="none">
              <a:solidFill>
                <a:srgbClr val="5353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01466" marR="0" lvl="0" indent="-201466" algn="l" rtl="0">
              <a:lnSpc>
                <a:spcPct val="100000"/>
              </a:lnSpc>
              <a:spcBef>
                <a:spcPts val="471"/>
              </a:spcBef>
              <a:spcAft>
                <a:spcPts val="0"/>
              </a:spcAft>
              <a:buClr>
                <a:srgbClr val="0094D8"/>
              </a:buClr>
              <a:buSzPts val="1400"/>
              <a:buFont typeface="Calibri"/>
              <a:buChar char="•"/>
            </a:pPr>
            <a:r>
              <a:rPr lang="pl" sz="1400" b="0" i="0" u="none" strike="noStrike" cap="non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Planowanie i prowadzenie zajęć z kiteboardingu w ramach cyklu szkoleniowego</a:t>
            </a:r>
            <a:endParaRPr sz="1400" b="0" i="0" u="none" strike="noStrike" cap="none">
              <a:solidFill>
                <a:srgbClr val="5353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01466" marR="0" lvl="0" indent="-201466" algn="l" rtl="0">
              <a:lnSpc>
                <a:spcPct val="100000"/>
              </a:lnSpc>
              <a:spcBef>
                <a:spcPts val="471"/>
              </a:spcBef>
              <a:spcAft>
                <a:spcPts val="0"/>
              </a:spcAft>
              <a:buClr>
                <a:srgbClr val="0094D8"/>
              </a:buClr>
              <a:buSzPts val="1400"/>
              <a:buFont typeface="Calibri"/>
              <a:buChar char="•"/>
            </a:pPr>
            <a:r>
              <a:rPr lang="pl" sz="1400" b="0" i="0" u="none" strike="noStrike" cap="non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Organizowanie pobytu i działań edukacyjno-krajoznawczych </a:t>
            </a:r>
            <a:br>
              <a:rPr lang="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" sz="1400" b="0" i="0" u="none" strike="noStrike" cap="non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na terenach wiejskich</a:t>
            </a:r>
            <a:endParaRPr sz="1400" b="0" i="0" u="none" strike="noStrike" cap="none">
              <a:solidFill>
                <a:srgbClr val="5353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01466" marR="0" lvl="0" indent="-201466" algn="l" rtl="0">
              <a:lnSpc>
                <a:spcPct val="100000"/>
              </a:lnSpc>
              <a:spcBef>
                <a:spcPts val="471"/>
              </a:spcBef>
              <a:spcAft>
                <a:spcPts val="0"/>
              </a:spcAft>
              <a:buClr>
                <a:srgbClr val="0094D8"/>
              </a:buClr>
              <a:buSzPts val="1400"/>
              <a:buFont typeface="Calibri"/>
              <a:buChar char="•"/>
            </a:pPr>
            <a:r>
              <a:rPr lang="pl" sz="1400" b="0" i="0" u="none" strike="noStrike" cap="non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Przygotowywanie potraw zgodnie z trendami rynkowymi i zasadami </a:t>
            </a:r>
            <a:br>
              <a:rPr lang="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" sz="1400" b="0" i="0" u="none" strike="noStrike" cap="non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zdrowego żywienia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ytuł i zawartość">
  <p:cSld name="3_Tytuł i zawartość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86"/>
          <p:cNvSpPr txBox="1">
            <a:spLocks noGrp="1"/>
          </p:cNvSpPr>
          <p:nvPr>
            <p:ph type="body" idx="1"/>
          </p:nvPr>
        </p:nvSpPr>
        <p:spPr>
          <a:xfrm>
            <a:off x="944014" y="1253580"/>
            <a:ext cx="7885477" cy="326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4D8"/>
              </a:buClr>
              <a:buSzPts val="2400"/>
              <a:buFont typeface="Noto Sans Symbols"/>
              <a:buChar char="✔"/>
              <a:defRPr sz="1634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4D8"/>
              </a:buClr>
              <a:buSzPts val="2200"/>
              <a:buFont typeface="Noto Sans Symbols"/>
              <a:buChar char="✔"/>
              <a:defRPr sz="1498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4D8"/>
              </a:buClr>
              <a:buSzPts val="1400"/>
              <a:buFont typeface="Noto Sans Symbols"/>
              <a:buChar char="✔"/>
              <a:defRPr sz="953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4D8"/>
              </a:buClr>
              <a:buSzPts val="1400"/>
              <a:buFont typeface="Noto Sans Symbols"/>
              <a:buChar char="✔"/>
              <a:defRPr sz="953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4D8"/>
              </a:buClr>
              <a:buSzPts val="1400"/>
              <a:buFont typeface="Noto Sans Symbols"/>
              <a:buChar char="✔"/>
              <a:defRPr sz="953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5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5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5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5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86"/>
          <p:cNvSpPr txBox="1">
            <a:spLocks noGrp="1"/>
          </p:cNvSpPr>
          <p:nvPr>
            <p:ph type="title"/>
          </p:nvPr>
        </p:nvSpPr>
        <p:spPr>
          <a:xfrm>
            <a:off x="935943" y="478713"/>
            <a:ext cx="7885477" cy="52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42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5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5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5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5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5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5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5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5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ytuł i zawartość">
  <p:cSld name="1_Tytuł i zawartość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0"/>
          <p:cNvSpPr txBox="1">
            <a:spLocks noGrp="1"/>
          </p:cNvSpPr>
          <p:nvPr>
            <p:ph type="body" idx="1"/>
          </p:nvPr>
        </p:nvSpPr>
        <p:spPr>
          <a:xfrm>
            <a:off x="537822" y="1253582"/>
            <a:ext cx="7885477" cy="326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9250" algn="l" rtl="0">
              <a:lnSpc>
                <a:spcPct val="90000"/>
              </a:lnSpc>
              <a:spcBef>
                <a:spcPts val="783"/>
              </a:spcBef>
              <a:spcAft>
                <a:spcPts val="0"/>
              </a:spcAft>
              <a:buClr>
                <a:srgbClr val="0094D8"/>
              </a:buClr>
              <a:buSzPts val="1900"/>
              <a:buFont typeface="Noto Sans Symbols"/>
              <a:buChar char="✔"/>
              <a:defRPr sz="1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rgbClr val="0094D8"/>
              </a:buClr>
              <a:buSzPts val="1700"/>
              <a:buFont typeface="Noto Sans Symbols"/>
              <a:buChar char="✔"/>
              <a:defRPr sz="1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rgbClr val="0094D8"/>
              </a:buClr>
              <a:buSzPts val="1600"/>
              <a:buFont typeface="Noto Sans Symbols"/>
              <a:buChar char="✔"/>
              <a:defRPr sz="1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rgbClr val="0094D8"/>
              </a:buClr>
              <a:buSzPts val="1400"/>
              <a:buFont typeface="Noto Sans Symbols"/>
              <a:buChar char="✔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rgbClr val="0094D8"/>
              </a:buClr>
              <a:buSzPts val="1400"/>
              <a:buFont typeface="Noto Sans Symbols"/>
              <a:buChar char="✔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50"/>
          <p:cNvSpPr txBox="1">
            <a:spLocks noGrp="1"/>
          </p:cNvSpPr>
          <p:nvPr>
            <p:ph type="title"/>
          </p:nvPr>
        </p:nvSpPr>
        <p:spPr>
          <a:xfrm>
            <a:off x="529751" y="478715"/>
            <a:ext cx="7885477" cy="52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>
  <p:cSld name="Tytuł i zawartość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9"/>
          <p:cNvSpPr txBox="1">
            <a:spLocks noGrp="1"/>
          </p:cNvSpPr>
          <p:nvPr>
            <p:ph type="body" idx="1"/>
          </p:nvPr>
        </p:nvSpPr>
        <p:spPr>
          <a:xfrm>
            <a:off x="532989" y="1247165"/>
            <a:ext cx="7323233" cy="326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9250" algn="l" rtl="0">
              <a:lnSpc>
                <a:spcPct val="90000"/>
              </a:lnSpc>
              <a:spcBef>
                <a:spcPts val="783"/>
              </a:spcBef>
              <a:spcAft>
                <a:spcPts val="0"/>
              </a:spcAft>
              <a:buClr>
                <a:srgbClr val="0094D8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rgbClr val="0094D8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rgbClr val="0094D8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rgbClr val="0094D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rgbClr val="0094D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49"/>
          <p:cNvSpPr txBox="1">
            <a:spLocks noGrp="1"/>
          </p:cNvSpPr>
          <p:nvPr>
            <p:ph type="title"/>
          </p:nvPr>
        </p:nvSpPr>
        <p:spPr>
          <a:xfrm>
            <a:off x="524917" y="472300"/>
            <a:ext cx="7323233" cy="52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4191" y="4660890"/>
            <a:ext cx="5975620" cy="376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40"/>
          <p:cNvPicPr preferRelativeResize="0"/>
          <p:nvPr/>
        </p:nvPicPr>
        <p:blipFill rotWithShape="1">
          <a:blip r:embed="rId7">
            <a:alphaModFix/>
          </a:blip>
          <a:srcRect l="52" t="11202" r="54" b="-9900"/>
          <a:stretch/>
        </p:blipFill>
        <p:spPr>
          <a:xfrm>
            <a:off x="0" y="0"/>
            <a:ext cx="9134147" cy="5076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4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10800000" flipH="1">
            <a:off x="7192042" y="0"/>
            <a:ext cx="195195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4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398721" y="4767465"/>
            <a:ext cx="769300" cy="23713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42"/>
          <p:cNvSpPr/>
          <p:nvPr/>
        </p:nvSpPr>
        <p:spPr>
          <a:xfrm>
            <a:off x="5644818" y="4868953"/>
            <a:ext cx="1525327" cy="12955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pl" sz="9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Instytut Badań Edukacyjnych</a:t>
            </a:r>
            <a:endParaRPr sz="900" b="0" i="0" u="none" strike="noStrike" cap="none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0" name="Google Shape;70;p42"/>
          <p:cNvCxnSpPr/>
          <p:nvPr/>
        </p:nvCxnSpPr>
        <p:spPr>
          <a:xfrm rot="10800000">
            <a:off x="7293092" y="4767465"/>
            <a:ext cx="0" cy="237135"/>
          </a:xfrm>
          <a:prstGeom prst="straightConnector1">
            <a:avLst/>
          </a:prstGeom>
          <a:noFill/>
          <a:ln w="9525" cap="flat" cmpd="sng">
            <a:solidFill>
              <a:srgbClr val="AEABAB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hyperlink" Target="https://pl.pinterest.com/pin/515380751106465439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1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jpg"/><Relationship Id="rId5" Type="http://schemas.openxmlformats.org/officeDocument/2006/relationships/hyperlink" Target="http://drive.google.com/file/d/1eO7ktqiP1CbwlmSM4T9Rcm0-wRr4HNq2/view" TargetMode="External"/><Relationship Id="rId4" Type="http://schemas.openxmlformats.org/officeDocument/2006/relationships/hyperlink" Target="https://www.youtube.com/watch?v=RhW5C8_VVso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mojeportfolio.ibe.edu.pl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"/>
          <p:cNvSpPr txBox="1">
            <a:spLocks noGrp="1"/>
          </p:cNvSpPr>
          <p:nvPr>
            <p:ph type="body" idx="1"/>
          </p:nvPr>
        </p:nvSpPr>
        <p:spPr>
          <a:xfrm>
            <a:off x="1006350" y="1812893"/>
            <a:ext cx="7808700" cy="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9081" lvl="0" indent="-17908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None/>
            </a:pPr>
            <a:r>
              <a:rPr lang="pl" sz="2500" b="1" dirty="0">
                <a:latin typeface="Arial"/>
                <a:ea typeface="Arial"/>
                <a:cs typeface="Arial"/>
                <a:sym typeface="Arial"/>
              </a:rPr>
              <a:t>Najpierw masa, później rzeźba. </a:t>
            </a:r>
            <a:br>
              <a:rPr lang="pl" sz="2500" b="1" dirty="0">
                <a:latin typeface="Arial"/>
                <a:ea typeface="Arial"/>
                <a:cs typeface="Arial"/>
                <a:sym typeface="Arial"/>
              </a:rPr>
            </a:br>
            <a:endParaRPr lang="pl" sz="2500" b="1" dirty="0">
              <a:latin typeface="Arial"/>
              <a:ea typeface="Arial"/>
              <a:cs typeface="Arial"/>
              <a:sym typeface="Arial"/>
            </a:endParaRPr>
          </a:p>
          <a:p>
            <a:pPr marL="179081" lvl="0" indent="-17908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None/>
            </a:pPr>
            <a:r>
              <a:rPr lang="pl" sz="2500" b="1" dirty="0">
                <a:latin typeface="Arial"/>
                <a:ea typeface="Arial"/>
                <a:cs typeface="Arial"/>
                <a:sym typeface="Arial"/>
              </a:rPr>
              <a:t>Różne drogi dojścia do kwalifikacji</a:t>
            </a:r>
            <a:endParaRPr sz="25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pl"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8801" y="2649617"/>
            <a:ext cx="2265272" cy="1548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8800" y="651037"/>
            <a:ext cx="2265273" cy="155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98184" y="614867"/>
            <a:ext cx="2230424" cy="1590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6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98184" y="2649617"/>
            <a:ext cx="2230424" cy="154813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65"/>
          <p:cNvSpPr txBox="1"/>
          <p:nvPr/>
        </p:nvSpPr>
        <p:spPr>
          <a:xfrm>
            <a:off x="1286250" y="4402028"/>
            <a:ext cx="4395645" cy="126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62225" rIns="62225" bIns="622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681" b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Źródło: </a:t>
            </a:r>
            <a:r>
              <a:rPr lang="pl" sz="681" b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https://pl.pinterest.com/pin/515380751106465439/</a:t>
            </a:r>
            <a:endParaRPr sz="749" b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243" y="0"/>
            <a:ext cx="1446280" cy="493603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66"/>
          <p:cNvSpPr txBox="1"/>
          <p:nvPr/>
        </p:nvSpPr>
        <p:spPr>
          <a:xfrm>
            <a:off x="2383523" y="4486295"/>
            <a:ext cx="321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800" dirty="0">
                <a:solidFill>
                  <a:srgbClr val="535353"/>
                </a:solidFill>
              </a:rPr>
              <a:t>Źródło: opracowanie IBE.</a:t>
            </a:r>
            <a:endParaRPr sz="800" dirty="0">
              <a:solidFill>
                <a:srgbClr val="535353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72568" y="2713910"/>
            <a:ext cx="1332042" cy="939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1668" y="207470"/>
            <a:ext cx="1446280" cy="49360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88;p66">
            <a:extLst>
              <a:ext uri="{FF2B5EF4-FFF2-40B4-BE49-F238E27FC236}">
                <a16:creationId xmlns:a16="http://schemas.microsoft.com/office/drawing/2014/main" id="{EEE12872-3F33-BEF7-137D-8B6669392B71}"/>
              </a:ext>
            </a:extLst>
          </p:cNvPr>
          <p:cNvSpPr txBox="1"/>
          <p:nvPr/>
        </p:nvSpPr>
        <p:spPr>
          <a:xfrm>
            <a:off x="2383523" y="4486295"/>
            <a:ext cx="321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800" dirty="0">
                <a:solidFill>
                  <a:srgbClr val="535353"/>
                </a:solidFill>
              </a:rPr>
              <a:t>Źródło: opracowanie IBE.</a:t>
            </a:r>
            <a:endParaRPr sz="800" dirty="0">
              <a:solidFill>
                <a:srgbClr val="535353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3993" y="2713910"/>
            <a:ext cx="1332042" cy="939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3093" y="207470"/>
            <a:ext cx="1446280" cy="4936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6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10412" y="2978844"/>
            <a:ext cx="879548" cy="4200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88;p66">
            <a:extLst>
              <a:ext uri="{FF2B5EF4-FFF2-40B4-BE49-F238E27FC236}">
                <a16:creationId xmlns:a16="http://schemas.microsoft.com/office/drawing/2014/main" id="{D0D64B0D-22B1-F241-9D3D-B6ECB8FAF700}"/>
              </a:ext>
            </a:extLst>
          </p:cNvPr>
          <p:cNvSpPr txBox="1"/>
          <p:nvPr/>
        </p:nvSpPr>
        <p:spPr>
          <a:xfrm>
            <a:off x="2383523" y="4486295"/>
            <a:ext cx="321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800" dirty="0">
                <a:solidFill>
                  <a:srgbClr val="535353"/>
                </a:solidFill>
              </a:rPr>
              <a:t>Źródło: opracowanie IBE.</a:t>
            </a:r>
            <a:endParaRPr sz="800" dirty="0">
              <a:solidFill>
                <a:srgbClr val="535353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64754" y="2817287"/>
            <a:ext cx="1062819" cy="749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8812" y="207470"/>
            <a:ext cx="1446280" cy="4936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6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14781" y="3049923"/>
            <a:ext cx="676572" cy="323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6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54687" y="2339302"/>
            <a:ext cx="882952" cy="4648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88;p66">
            <a:extLst>
              <a:ext uri="{FF2B5EF4-FFF2-40B4-BE49-F238E27FC236}">
                <a16:creationId xmlns:a16="http://schemas.microsoft.com/office/drawing/2014/main" id="{17F4B7CD-96A9-0A66-191D-D02139DBAE8E}"/>
              </a:ext>
            </a:extLst>
          </p:cNvPr>
          <p:cNvSpPr txBox="1"/>
          <p:nvPr/>
        </p:nvSpPr>
        <p:spPr>
          <a:xfrm>
            <a:off x="2383523" y="4486295"/>
            <a:ext cx="321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800" dirty="0">
                <a:solidFill>
                  <a:srgbClr val="535353"/>
                </a:solidFill>
              </a:rPr>
              <a:t>Źródło: opracowanie IBE.</a:t>
            </a:r>
            <a:endParaRPr sz="800" dirty="0">
              <a:solidFill>
                <a:srgbClr val="535353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79717" y="2713910"/>
            <a:ext cx="1209397" cy="85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8812" y="207470"/>
            <a:ext cx="1446280" cy="4936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7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46120" y="2978844"/>
            <a:ext cx="676572" cy="323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7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01153" y="2235737"/>
            <a:ext cx="966521" cy="4781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88;p66">
            <a:extLst>
              <a:ext uri="{FF2B5EF4-FFF2-40B4-BE49-F238E27FC236}">
                <a16:creationId xmlns:a16="http://schemas.microsoft.com/office/drawing/2014/main" id="{7B79B62E-600E-0EB7-23E5-E39134D4AD38}"/>
              </a:ext>
            </a:extLst>
          </p:cNvPr>
          <p:cNvSpPr txBox="1"/>
          <p:nvPr/>
        </p:nvSpPr>
        <p:spPr>
          <a:xfrm>
            <a:off x="2383523" y="4486295"/>
            <a:ext cx="321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800" dirty="0">
                <a:solidFill>
                  <a:srgbClr val="535353"/>
                </a:solidFill>
              </a:rPr>
              <a:t>Źródło: opracowanie IBE.</a:t>
            </a:r>
            <a:endParaRPr sz="800" dirty="0">
              <a:solidFill>
                <a:srgbClr val="535353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72573" y="2613897"/>
            <a:ext cx="1209397" cy="85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1668" y="107457"/>
            <a:ext cx="1446280" cy="4936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38976" y="2878831"/>
            <a:ext cx="676572" cy="323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7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94009" y="2135724"/>
            <a:ext cx="966521" cy="478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7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28269">
            <a:off x="2195998" y="1786987"/>
            <a:ext cx="798003" cy="6847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88;p66">
            <a:extLst>
              <a:ext uri="{FF2B5EF4-FFF2-40B4-BE49-F238E27FC236}">
                <a16:creationId xmlns:a16="http://schemas.microsoft.com/office/drawing/2014/main" id="{DAB21794-E408-A590-313C-7D45E895962A}"/>
              </a:ext>
            </a:extLst>
          </p:cNvPr>
          <p:cNvSpPr txBox="1"/>
          <p:nvPr/>
        </p:nvSpPr>
        <p:spPr>
          <a:xfrm>
            <a:off x="2383523" y="4486295"/>
            <a:ext cx="321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800" dirty="0">
                <a:solidFill>
                  <a:srgbClr val="535353"/>
                </a:solidFill>
              </a:rPr>
              <a:t>Źródło: opracowanie IBE.</a:t>
            </a:r>
            <a:endParaRPr sz="800" dirty="0">
              <a:solidFill>
                <a:srgbClr val="535353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5423" y="2556746"/>
            <a:ext cx="1209397" cy="85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4518" y="50306"/>
            <a:ext cx="1446280" cy="4936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1826" y="2821680"/>
            <a:ext cx="676572" cy="323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7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36859" y="2078573"/>
            <a:ext cx="966521" cy="478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7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28269">
            <a:off x="2138848" y="1729836"/>
            <a:ext cx="798003" cy="684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7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25826" y="1618394"/>
            <a:ext cx="876892" cy="71718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88;p66">
            <a:extLst>
              <a:ext uri="{FF2B5EF4-FFF2-40B4-BE49-F238E27FC236}">
                <a16:creationId xmlns:a16="http://schemas.microsoft.com/office/drawing/2014/main" id="{7349E4C7-8F5A-A191-3F63-D7771D6FC2F5}"/>
              </a:ext>
            </a:extLst>
          </p:cNvPr>
          <p:cNvSpPr txBox="1"/>
          <p:nvPr/>
        </p:nvSpPr>
        <p:spPr>
          <a:xfrm>
            <a:off x="2383523" y="4486295"/>
            <a:ext cx="321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800" dirty="0">
                <a:solidFill>
                  <a:srgbClr val="535353"/>
                </a:solidFill>
              </a:rPr>
              <a:t>Źródło: opracowanie IBE.</a:t>
            </a:r>
            <a:endParaRPr sz="800" dirty="0">
              <a:solidFill>
                <a:srgbClr val="535353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72573" y="2713910"/>
            <a:ext cx="1209397" cy="85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1668" y="207470"/>
            <a:ext cx="1446280" cy="4936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7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38976" y="2978844"/>
            <a:ext cx="676572" cy="323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7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94009" y="2235737"/>
            <a:ext cx="966521" cy="478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7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28269">
            <a:off x="2195998" y="1887000"/>
            <a:ext cx="798003" cy="684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7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82976" y="1775558"/>
            <a:ext cx="876892" cy="717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7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842644" y="861869"/>
            <a:ext cx="655308" cy="10509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88;p66">
            <a:extLst>
              <a:ext uri="{FF2B5EF4-FFF2-40B4-BE49-F238E27FC236}">
                <a16:creationId xmlns:a16="http://schemas.microsoft.com/office/drawing/2014/main" id="{AC1895A7-582B-D120-88E0-F87FF221E81D}"/>
              </a:ext>
            </a:extLst>
          </p:cNvPr>
          <p:cNvSpPr txBox="1"/>
          <p:nvPr/>
        </p:nvSpPr>
        <p:spPr>
          <a:xfrm>
            <a:off x="2383523" y="4486295"/>
            <a:ext cx="321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800" dirty="0">
                <a:solidFill>
                  <a:srgbClr val="535353"/>
                </a:solidFill>
              </a:rPr>
              <a:t>Źródło: opracowanie IBE.</a:t>
            </a:r>
            <a:endParaRPr sz="800" dirty="0">
              <a:solidFill>
                <a:srgbClr val="535353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5429" y="2713910"/>
            <a:ext cx="1209397" cy="85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4524" y="207470"/>
            <a:ext cx="1446280" cy="4936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31832" y="2978844"/>
            <a:ext cx="676572" cy="323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7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6865" y="2235737"/>
            <a:ext cx="966521" cy="478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7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28269">
            <a:off x="2188854" y="1887000"/>
            <a:ext cx="798003" cy="684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7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75832" y="1775558"/>
            <a:ext cx="876892" cy="717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57542" y="700464"/>
            <a:ext cx="395656" cy="105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7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835500" y="861869"/>
            <a:ext cx="655308" cy="10509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88;p66">
            <a:extLst>
              <a:ext uri="{FF2B5EF4-FFF2-40B4-BE49-F238E27FC236}">
                <a16:creationId xmlns:a16="http://schemas.microsoft.com/office/drawing/2014/main" id="{FFFFDDEA-F7D4-87E5-AE1E-9A34BD49AC36}"/>
              </a:ext>
            </a:extLst>
          </p:cNvPr>
          <p:cNvSpPr txBox="1"/>
          <p:nvPr/>
        </p:nvSpPr>
        <p:spPr>
          <a:xfrm>
            <a:off x="2383523" y="4486295"/>
            <a:ext cx="321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800" dirty="0">
                <a:solidFill>
                  <a:srgbClr val="535353"/>
                </a:solidFill>
              </a:rPr>
              <a:t>Źródło: opracowanie IBE.</a:t>
            </a:r>
            <a:endParaRPr sz="800" dirty="0">
              <a:solidFill>
                <a:srgbClr val="535353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8"/>
          <p:cNvSpPr/>
          <p:nvPr/>
        </p:nvSpPr>
        <p:spPr>
          <a:xfrm>
            <a:off x="1753881" y="452782"/>
            <a:ext cx="6314835" cy="45599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46" b="1" i="0" u="none" strike="noStrike" cap="none">
              <a:solidFill>
                <a:srgbClr val="5353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38"/>
          <p:cNvSpPr txBox="1"/>
          <p:nvPr/>
        </p:nvSpPr>
        <p:spPr>
          <a:xfrm>
            <a:off x="406631" y="39791"/>
            <a:ext cx="6808752" cy="920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62225" rIns="62225" bIns="622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23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38" descr="C:\Users\lenovo\Desktop\nowe skany\Bez nazwy-14.jpg"/>
          <p:cNvPicPr preferRelativeResize="0"/>
          <p:nvPr/>
        </p:nvPicPr>
        <p:blipFill rotWithShape="1">
          <a:blip r:embed="rId3">
            <a:alphaModFix/>
          </a:blip>
          <a:srcRect b="3637"/>
          <a:stretch/>
        </p:blipFill>
        <p:spPr>
          <a:xfrm>
            <a:off x="804911" y="908781"/>
            <a:ext cx="5795915" cy="3604524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38"/>
          <p:cNvSpPr/>
          <p:nvPr/>
        </p:nvSpPr>
        <p:spPr>
          <a:xfrm>
            <a:off x="933874" y="452782"/>
            <a:ext cx="6708176" cy="370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 b="1" i="0" u="none" strike="noStrike" cap="none" dirty="0">
                <a:solidFill>
                  <a:schemeClr val="tx1"/>
                </a:solidFill>
              </a:rPr>
              <a:t>O ZSK I UCZENIU SIĘ PRZEZ CAŁE ŻYCIE W SZKOLE</a:t>
            </a:r>
            <a:endParaRPr sz="2000" b="1" i="0" u="none" strike="noStrike" cap="none" dirty="0">
              <a:solidFill>
                <a:schemeClr val="tx1"/>
              </a:solidFill>
            </a:endParaRPr>
          </a:p>
        </p:txBody>
      </p:sp>
      <p:sp>
        <p:nvSpPr>
          <p:cNvPr id="163" name="Google Shape;163;p38"/>
          <p:cNvSpPr txBox="1"/>
          <p:nvPr/>
        </p:nvSpPr>
        <p:spPr>
          <a:xfrm>
            <a:off x="871375" y="4400000"/>
            <a:ext cx="321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800" dirty="0">
                <a:solidFill>
                  <a:srgbClr val="535353"/>
                </a:solidFill>
              </a:rPr>
              <a:t>Źródło: opracowanie IBE.</a:t>
            </a:r>
            <a:endParaRPr sz="800" dirty="0">
              <a:solidFill>
                <a:srgbClr val="535353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6856" y="2713910"/>
            <a:ext cx="1332042" cy="939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5956" y="207470"/>
            <a:ext cx="1446280" cy="4936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7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53275" y="2978844"/>
            <a:ext cx="879548" cy="420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7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50684" y="805918"/>
            <a:ext cx="2881746" cy="19079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88;p66">
            <a:extLst>
              <a:ext uri="{FF2B5EF4-FFF2-40B4-BE49-F238E27FC236}">
                <a16:creationId xmlns:a16="http://schemas.microsoft.com/office/drawing/2014/main" id="{02431E9C-17C6-D3E3-6494-DD9886EA6E08}"/>
              </a:ext>
            </a:extLst>
          </p:cNvPr>
          <p:cNvSpPr txBox="1"/>
          <p:nvPr/>
        </p:nvSpPr>
        <p:spPr>
          <a:xfrm>
            <a:off x="2383523" y="4486295"/>
            <a:ext cx="321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800" dirty="0">
                <a:solidFill>
                  <a:srgbClr val="535353"/>
                </a:solidFill>
              </a:rPr>
              <a:t>Źródło: opracowanie IBE.</a:t>
            </a:r>
            <a:endParaRPr sz="800" dirty="0">
              <a:solidFill>
                <a:srgbClr val="535353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1137" y="2578178"/>
            <a:ext cx="1332042" cy="939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0237" y="71738"/>
            <a:ext cx="1446280" cy="4936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7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17556" y="2843112"/>
            <a:ext cx="879548" cy="420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7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14965" y="670186"/>
            <a:ext cx="2881746" cy="1907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7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48883" y="613809"/>
            <a:ext cx="1213911" cy="13953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88;p66">
            <a:extLst>
              <a:ext uri="{FF2B5EF4-FFF2-40B4-BE49-F238E27FC236}">
                <a16:creationId xmlns:a16="http://schemas.microsoft.com/office/drawing/2014/main" id="{00FCA420-2D52-86CA-90F9-5F32A9F84F67}"/>
              </a:ext>
            </a:extLst>
          </p:cNvPr>
          <p:cNvSpPr txBox="1"/>
          <p:nvPr/>
        </p:nvSpPr>
        <p:spPr>
          <a:xfrm>
            <a:off x="2383523" y="4486295"/>
            <a:ext cx="321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800" dirty="0">
                <a:solidFill>
                  <a:srgbClr val="535353"/>
                </a:solidFill>
              </a:rPr>
              <a:t>Źródło: opracowanie IBE.</a:t>
            </a:r>
            <a:endParaRPr sz="800" dirty="0">
              <a:solidFill>
                <a:srgbClr val="535353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5418" y="2506440"/>
            <a:ext cx="1332042" cy="939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4518" y="0"/>
            <a:ext cx="1446280" cy="4936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7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1837" y="2771374"/>
            <a:ext cx="879548" cy="420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7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79246" y="598448"/>
            <a:ext cx="2881746" cy="1907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7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13164" y="542071"/>
            <a:ext cx="1213911" cy="1395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77"/>
          <p:cNvPicPr preferRelativeResize="0"/>
          <p:nvPr/>
        </p:nvPicPr>
        <p:blipFill rotWithShape="1">
          <a:blip r:embed="rId8">
            <a:alphaModFix/>
          </a:blip>
          <a:srcRect r="17808"/>
          <a:stretch/>
        </p:blipFill>
        <p:spPr>
          <a:xfrm>
            <a:off x="2440794" y="3409322"/>
            <a:ext cx="2226836" cy="164228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88;p66">
            <a:extLst>
              <a:ext uri="{FF2B5EF4-FFF2-40B4-BE49-F238E27FC236}">
                <a16:creationId xmlns:a16="http://schemas.microsoft.com/office/drawing/2014/main" id="{7A3AD3A9-BDC0-8A56-5D67-B39DFA34179A}"/>
              </a:ext>
            </a:extLst>
          </p:cNvPr>
          <p:cNvSpPr txBox="1"/>
          <p:nvPr/>
        </p:nvSpPr>
        <p:spPr>
          <a:xfrm>
            <a:off x="4504556" y="4478861"/>
            <a:ext cx="321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800" dirty="0">
                <a:solidFill>
                  <a:srgbClr val="535353"/>
                </a:solidFill>
              </a:rPr>
              <a:t>Źródło: opracowanie IBE.</a:t>
            </a:r>
            <a:endParaRPr sz="800" dirty="0">
              <a:solidFill>
                <a:srgbClr val="535353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79712" y="2598331"/>
            <a:ext cx="1332042" cy="939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2988" y="91891"/>
            <a:ext cx="1462104" cy="4936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46131" y="2863265"/>
            <a:ext cx="879548" cy="420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7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3540" y="690339"/>
            <a:ext cx="2881746" cy="1907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7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77458" y="633962"/>
            <a:ext cx="1213911" cy="1395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78"/>
          <p:cNvPicPr preferRelativeResize="0"/>
          <p:nvPr/>
        </p:nvPicPr>
        <p:blipFill rotWithShape="1">
          <a:blip r:embed="rId8">
            <a:alphaModFix/>
          </a:blip>
          <a:srcRect r="16851"/>
          <a:stretch/>
        </p:blipFill>
        <p:spPr>
          <a:xfrm>
            <a:off x="2505088" y="3501213"/>
            <a:ext cx="2252770" cy="1642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7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86937" y="633962"/>
            <a:ext cx="3797929" cy="19680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1" name="Google Shape;421;p78"/>
          <p:cNvCxnSpPr/>
          <p:nvPr/>
        </p:nvCxnSpPr>
        <p:spPr>
          <a:xfrm rot="10800000" flipH="1">
            <a:off x="4247867" y="124900"/>
            <a:ext cx="18056" cy="33007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2" name="Google Shape;422;p78"/>
          <p:cNvCxnSpPr/>
          <p:nvPr/>
        </p:nvCxnSpPr>
        <p:spPr>
          <a:xfrm rot="10800000" flipH="1">
            <a:off x="5285704" y="124899"/>
            <a:ext cx="18056" cy="33007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3" name="Google Shape;423;p78"/>
          <p:cNvCxnSpPr/>
          <p:nvPr/>
        </p:nvCxnSpPr>
        <p:spPr>
          <a:xfrm rot="10800000" flipH="1">
            <a:off x="3840183" y="421956"/>
            <a:ext cx="18056" cy="33007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4" name="Google Shape;424;p78"/>
          <p:cNvCxnSpPr/>
          <p:nvPr/>
        </p:nvCxnSpPr>
        <p:spPr>
          <a:xfrm rot="10800000">
            <a:off x="2376951" y="444353"/>
            <a:ext cx="0" cy="16504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Google Shape;288;p66">
            <a:extLst>
              <a:ext uri="{FF2B5EF4-FFF2-40B4-BE49-F238E27FC236}">
                <a16:creationId xmlns:a16="http://schemas.microsoft.com/office/drawing/2014/main" id="{0F1FA0D0-8AAD-B68A-5EA8-B25D3199244E}"/>
              </a:ext>
            </a:extLst>
          </p:cNvPr>
          <p:cNvSpPr txBox="1"/>
          <p:nvPr/>
        </p:nvSpPr>
        <p:spPr>
          <a:xfrm>
            <a:off x="4610608" y="4355638"/>
            <a:ext cx="321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800" dirty="0">
                <a:solidFill>
                  <a:srgbClr val="535353"/>
                </a:solidFill>
              </a:rPr>
              <a:t>Źródło: opracowanie IBE.</a:t>
            </a:r>
            <a:endParaRPr sz="800" dirty="0">
              <a:solidFill>
                <a:srgbClr val="535353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79712" y="2598331"/>
            <a:ext cx="1332042" cy="939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8812" y="91891"/>
            <a:ext cx="1446280" cy="4936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46131" y="2863265"/>
            <a:ext cx="879548" cy="420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7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3540" y="690339"/>
            <a:ext cx="2881746" cy="1907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7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77458" y="633962"/>
            <a:ext cx="1213911" cy="1395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79"/>
          <p:cNvPicPr preferRelativeResize="0"/>
          <p:nvPr/>
        </p:nvPicPr>
        <p:blipFill rotWithShape="1">
          <a:blip r:embed="rId8">
            <a:alphaModFix/>
          </a:blip>
          <a:srcRect r="16851"/>
          <a:stretch/>
        </p:blipFill>
        <p:spPr>
          <a:xfrm>
            <a:off x="2505088" y="3501213"/>
            <a:ext cx="2252770" cy="1642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7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86937" y="633962"/>
            <a:ext cx="3797929" cy="1968096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79"/>
          <p:cNvSpPr txBox="1"/>
          <p:nvPr/>
        </p:nvSpPr>
        <p:spPr>
          <a:xfrm>
            <a:off x="1058812" y="64973"/>
            <a:ext cx="7221180" cy="650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62225" rIns="62225" bIns="622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906" b="1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Architects Daughter"/>
                <a:cs typeface="Calibri" panose="020F0502020204030204" pitchFamily="34" charset="0"/>
                <a:sym typeface="Architects Daughter"/>
              </a:rPr>
              <a:t>Najpierw masa, </a:t>
            </a:r>
            <a:r>
              <a:rPr lang="pl" sz="1906" b="1" dirty="0">
                <a:solidFill>
                  <a:schemeClr val="tx1"/>
                </a:solidFill>
                <a:latin typeface="Calibri" panose="020F0502020204030204" pitchFamily="34" charset="0"/>
                <a:ea typeface="Architects Daughter"/>
                <a:cs typeface="Calibri" panose="020F0502020204030204" pitchFamily="34" charset="0"/>
                <a:sym typeface="Architects Daughter"/>
              </a:rPr>
              <a:t>później</a:t>
            </a:r>
            <a:r>
              <a:rPr lang="pl" sz="1906" b="1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Architects Daughter"/>
                <a:cs typeface="Calibri" panose="020F0502020204030204" pitchFamily="34" charset="0"/>
                <a:sym typeface="Architects Daughter"/>
              </a:rPr>
              <a:t> </a:t>
            </a:r>
            <a:r>
              <a:rPr lang="pl" sz="1906" b="1" dirty="0">
                <a:solidFill>
                  <a:schemeClr val="tx1"/>
                </a:solidFill>
                <a:latin typeface="Calibri" panose="020F0502020204030204" pitchFamily="34" charset="0"/>
                <a:ea typeface="Architects Daughter"/>
                <a:cs typeface="Calibri" panose="020F0502020204030204" pitchFamily="34" charset="0"/>
                <a:sym typeface="Architects Daughter"/>
              </a:rPr>
              <a:t>rzeźba</a:t>
            </a:r>
            <a:r>
              <a:rPr lang="pl" sz="1906" b="1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Architects Daughter"/>
                <a:cs typeface="Calibri" panose="020F0502020204030204" pitchFamily="34" charset="0"/>
                <a:sym typeface="Architects Daughter"/>
              </a:rPr>
              <a:t> – </a:t>
            </a:r>
            <a:r>
              <a:rPr lang="pl" sz="1906" b="1" dirty="0">
                <a:solidFill>
                  <a:schemeClr val="tx1"/>
                </a:solidFill>
                <a:latin typeface="Calibri" panose="020F0502020204030204" pitchFamily="34" charset="0"/>
                <a:ea typeface="Architects Daughter"/>
                <a:cs typeface="Calibri" panose="020F0502020204030204" pitchFamily="34" charset="0"/>
                <a:sym typeface="Architects Daughter"/>
              </a:rPr>
              <a:t>różne</a:t>
            </a:r>
            <a:r>
              <a:rPr lang="pl" sz="1906" b="1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Architects Daughter"/>
                <a:cs typeface="Calibri" panose="020F0502020204030204" pitchFamily="34" charset="0"/>
                <a:sym typeface="Architects Daughter"/>
              </a:rPr>
              <a:t> drogi </a:t>
            </a:r>
            <a:r>
              <a:rPr lang="pl" sz="1906" b="1" dirty="0">
                <a:solidFill>
                  <a:schemeClr val="tx1"/>
                </a:solidFill>
                <a:latin typeface="Calibri" panose="020F0502020204030204" pitchFamily="34" charset="0"/>
                <a:ea typeface="Architects Daughter"/>
                <a:cs typeface="Calibri" panose="020F0502020204030204" pitchFamily="34" charset="0"/>
                <a:sym typeface="Architects Daughter"/>
              </a:rPr>
              <a:t>dojścia</a:t>
            </a:r>
            <a:r>
              <a:rPr lang="pl" sz="1906" b="1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Architects Daughter"/>
                <a:cs typeface="Calibri" panose="020F0502020204030204" pitchFamily="34" charset="0"/>
                <a:sym typeface="Architects Daughter"/>
              </a:rPr>
              <a:t> do kwalifikacji</a:t>
            </a:r>
            <a:endParaRPr sz="1906" b="1" i="0" u="none" strike="noStrike" cap="non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439" name="Google Shape;439;p79"/>
          <p:cNvCxnSpPr/>
          <p:nvPr/>
        </p:nvCxnSpPr>
        <p:spPr>
          <a:xfrm rot="10800000" flipH="1">
            <a:off x="4247867" y="124900"/>
            <a:ext cx="18056" cy="33007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0" name="Google Shape;440;p79"/>
          <p:cNvCxnSpPr/>
          <p:nvPr/>
        </p:nvCxnSpPr>
        <p:spPr>
          <a:xfrm rot="10800000" flipH="1">
            <a:off x="5285704" y="124899"/>
            <a:ext cx="18056" cy="33007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Google Shape;288;p66">
            <a:extLst>
              <a:ext uri="{FF2B5EF4-FFF2-40B4-BE49-F238E27FC236}">
                <a16:creationId xmlns:a16="http://schemas.microsoft.com/office/drawing/2014/main" id="{88E1913E-71DC-AAA8-B42B-E42092B8EE94}"/>
              </a:ext>
            </a:extLst>
          </p:cNvPr>
          <p:cNvSpPr txBox="1"/>
          <p:nvPr/>
        </p:nvSpPr>
        <p:spPr>
          <a:xfrm>
            <a:off x="4572000" y="4453161"/>
            <a:ext cx="321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800" dirty="0">
                <a:solidFill>
                  <a:srgbClr val="535353"/>
                </a:solidFill>
              </a:rPr>
              <a:t>Źródło: opracowanie IBE.</a:t>
            </a:r>
            <a:endParaRPr sz="800" dirty="0">
              <a:solidFill>
                <a:srgbClr val="535353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80"/>
          <p:cNvSpPr txBox="1">
            <a:spLocks noGrp="1"/>
          </p:cNvSpPr>
          <p:nvPr>
            <p:ph type="body" idx="1"/>
          </p:nvPr>
        </p:nvSpPr>
        <p:spPr>
          <a:xfrm>
            <a:off x="746884" y="1328808"/>
            <a:ext cx="6269451" cy="326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11216" lvl="0" indent="-155608" algn="l" rtl="0">
              <a:lnSpc>
                <a:spcPct val="90000"/>
              </a:lnSpc>
              <a:spcBef>
                <a:spcPts val="681"/>
              </a:spcBef>
              <a:spcAft>
                <a:spcPts val="0"/>
              </a:spcAft>
              <a:buClr>
                <a:srgbClr val="0094D8"/>
              </a:buClr>
              <a:buSzPts val="2400"/>
              <a:buNone/>
            </a:pPr>
            <a:endParaRPr/>
          </a:p>
        </p:txBody>
      </p:sp>
      <p:sp>
        <p:nvSpPr>
          <p:cNvPr id="449" name="Google Shape;449;p80"/>
          <p:cNvSpPr txBox="1">
            <a:spLocks noGrp="1"/>
          </p:cNvSpPr>
          <p:nvPr>
            <p:ph type="title"/>
          </p:nvPr>
        </p:nvSpPr>
        <p:spPr>
          <a:xfrm>
            <a:off x="740467" y="553941"/>
            <a:ext cx="6269451" cy="52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000"/>
              <a:buNone/>
            </a:pPr>
            <a:endParaRPr/>
          </a:p>
        </p:txBody>
      </p:sp>
      <p:pic>
        <p:nvPicPr>
          <p:cNvPr id="450" name="Google Shape;450;p80" descr="Obraz zawierający stół&#10;&#10;Opis wygenerowany automatycznie"/>
          <p:cNvPicPr preferRelativeResize="0"/>
          <p:nvPr/>
        </p:nvPicPr>
        <p:blipFill rotWithShape="1">
          <a:blip r:embed="rId3">
            <a:alphaModFix/>
          </a:blip>
          <a:srcRect l="4389" b="7556"/>
          <a:stretch/>
        </p:blipFill>
        <p:spPr>
          <a:xfrm>
            <a:off x="668904" y="149903"/>
            <a:ext cx="6591067" cy="4691737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80"/>
          <p:cNvSpPr txBox="1"/>
          <p:nvPr/>
        </p:nvSpPr>
        <p:spPr>
          <a:xfrm>
            <a:off x="1293135" y="823892"/>
            <a:ext cx="4696342" cy="314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634" b="1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Architects Daughter"/>
                <a:cs typeface="Calibri" panose="020F0502020204030204" pitchFamily="34" charset="0"/>
                <a:sym typeface="Architects Daughter"/>
              </a:rPr>
              <a:t>Szkolne formy walidacji</a:t>
            </a:r>
            <a:endParaRPr sz="1634" b="1" i="0" u="none" strike="noStrike" cap="none" dirty="0">
              <a:solidFill>
                <a:schemeClr val="tx1"/>
              </a:solidFill>
              <a:latin typeface="Calibri" panose="020F0502020204030204" pitchFamily="34" charset="0"/>
              <a:ea typeface="Architects Daughter"/>
              <a:cs typeface="Calibri" panose="020F0502020204030204" pitchFamily="34" charset="0"/>
              <a:sym typeface="Architects Daughter"/>
            </a:endParaRPr>
          </a:p>
        </p:txBody>
      </p:sp>
      <p:pic>
        <p:nvPicPr>
          <p:cNvPr id="452" name="Google Shape;452;p80" descr="C:\Users\lenovo\Desktop\post-ity\post-it-1975179_1920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225626">
            <a:off x="1346914" y="1673524"/>
            <a:ext cx="1339652" cy="1222298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80"/>
          <p:cNvSpPr txBox="1"/>
          <p:nvPr/>
        </p:nvSpPr>
        <p:spPr>
          <a:xfrm>
            <a:off x="1663949" y="2204903"/>
            <a:ext cx="1086742" cy="224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05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Bookman Old Style"/>
                <a:cs typeface="Calibri" panose="020F0502020204030204" pitchFamily="34" charset="0"/>
                <a:sym typeface="Bookman Old Style"/>
              </a:rPr>
              <a:t>KLASÓWKI</a:t>
            </a:r>
            <a:endParaRPr sz="105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Bookman Old Style"/>
              <a:cs typeface="Calibri" panose="020F0502020204030204" pitchFamily="34" charset="0"/>
              <a:sym typeface="Bookman Old Style"/>
            </a:endParaRPr>
          </a:p>
        </p:txBody>
      </p:sp>
      <p:pic>
        <p:nvPicPr>
          <p:cNvPr id="454" name="Google Shape;454;p80" descr="C:\Users\lenovo\Desktop\post-ity\post-it-1975179_19203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3341" y="2579784"/>
            <a:ext cx="1197522" cy="1373144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80"/>
          <p:cNvSpPr txBox="1"/>
          <p:nvPr/>
        </p:nvSpPr>
        <p:spPr>
          <a:xfrm rot="242341">
            <a:off x="3138730" y="2998323"/>
            <a:ext cx="1086742" cy="401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1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Bookman Old Style"/>
                <a:cs typeface="Calibri" panose="020F0502020204030204" pitchFamily="34" charset="0"/>
                <a:sym typeface="Bookman Old Style"/>
              </a:rPr>
              <a:t>EGZAMINY ZAWODOWE</a:t>
            </a:r>
            <a:endParaRPr sz="11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Bookman Old Style"/>
              <a:cs typeface="Calibri" panose="020F0502020204030204" pitchFamily="34" charset="0"/>
              <a:sym typeface="Bookman Old Style"/>
            </a:endParaRPr>
          </a:p>
        </p:txBody>
      </p:sp>
      <p:pic>
        <p:nvPicPr>
          <p:cNvPr id="456" name="Google Shape;456;p80" descr="C:\Users\lenovo\Desktop\post-ity\post-it-1975179_19207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214617">
            <a:off x="4533282" y="1659475"/>
            <a:ext cx="1403859" cy="1250395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80"/>
          <p:cNvSpPr txBox="1"/>
          <p:nvPr/>
        </p:nvSpPr>
        <p:spPr>
          <a:xfrm>
            <a:off x="4683161" y="2182050"/>
            <a:ext cx="1104101" cy="232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1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Bookman Old Style"/>
                <a:cs typeface="Calibri" panose="020F0502020204030204" pitchFamily="34" charset="0"/>
                <a:sym typeface="Bookman Old Style"/>
              </a:rPr>
              <a:t>ODPYTYWANIE</a:t>
            </a:r>
            <a:endParaRPr sz="11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Bookman Old Style"/>
              <a:cs typeface="Calibri" panose="020F0502020204030204" pitchFamily="34" charset="0"/>
              <a:sym typeface="Bookman Old Style"/>
            </a:endParaRPr>
          </a:p>
        </p:txBody>
      </p:sp>
      <p:pic>
        <p:nvPicPr>
          <p:cNvPr id="458" name="Google Shape;458;p80" descr="C:\Users\lenovo\Desktop\post-ity\post-it-1975179_19205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35074" y="1153378"/>
            <a:ext cx="1201591" cy="1430915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80"/>
          <p:cNvSpPr txBox="1"/>
          <p:nvPr/>
        </p:nvSpPr>
        <p:spPr>
          <a:xfrm rot="380119">
            <a:off x="3331821" y="1903960"/>
            <a:ext cx="1086742" cy="224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r>
              <a:rPr lang="pl" sz="1050" b="1" dirty="0">
                <a:latin typeface="Calibri" panose="020F0502020204030204" pitchFamily="34" charset="0"/>
                <a:cs typeface="Calibri" panose="020F0502020204030204" pitchFamily="34" charset="0"/>
                <a:sym typeface="Bookman Old Style"/>
              </a:rPr>
              <a:t>MATURA</a:t>
            </a:r>
            <a:endParaRPr sz="1050" b="1" dirty="0">
              <a:latin typeface="Calibri" panose="020F0502020204030204" pitchFamily="34" charset="0"/>
              <a:cs typeface="Calibri" panose="020F0502020204030204" pitchFamily="34" charset="0"/>
              <a:sym typeface="Bookman Old Style"/>
            </a:endParaRPr>
          </a:p>
        </p:txBody>
      </p:sp>
      <p:pic>
        <p:nvPicPr>
          <p:cNvPr id="460" name="Google Shape;460;p80" descr="C:\Users\lenovo\Desktop\post-ity\post-it-1975179_1920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225626">
            <a:off x="4396241" y="3178449"/>
            <a:ext cx="1339652" cy="1222298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80"/>
          <p:cNvSpPr txBox="1"/>
          <p:nvPr/>
        </p:nvSpPr>
        <p:spPr>
          <a:xfrm rot="165457">
            <a:off x="4615410" y="3767114"/>
            <a:ext cx="1086742" cy="232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1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Bookman Old Style"/>
                <a:cs typeface="Calibri" panose="020F0502020204030204" pitchFamily="34" charset="0"/>
                <a:sym typeface="Bookman Old Style"/>
              </a:rPr>
              <a:t>KARTKÓWKI</a:t>
            </a:r>
            <a:endParaRPr sz="11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Bookman Old Style"/>
              <a:cs typeface="Calibri" panose="020F0502020204030204" pitchFamily="34" charset="0"/>
              <a:sym typeface="Bookman Old Style"/>
            </a:endParaRPr>
          </a:p>
        </p:txBody>
      </p:sp>
      <p:pic>
        <p:nvPicPr>
          <p:cNvPr id="462" name="Google Shape;462;p80" descr="C:\Users\lenovo\Desktop\post-ity\post-it-1975179_19203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56962" y="3114129"/>
            <a:ext cx="1197522" cy="1373144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80"/>
          <p:cNvSpPr txBox="1"/>
          <p:nvPr/>
        </p:nvSpPr>
        <p:spPr>
          <a:xfrm>
            <a:off x="1612352" y="3591205"/>
            <a:ext cx="1086742" cy="232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1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Bookman Old Style"/>
                <a:cs typeface="Calibri" panose="020F0502020204030204" pitchFamily="34" charset="0"/>
                <a:sym typeface="Bookman Old Style"/>
              </a:rPr>
              <a:t>PROJEKTY</a:t>
            </a:r>
            <a:endParaRPr sz="953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Bookman Old Style"/>
              <a:cs typeface="Calibri" panose="020F0502020204030204" pitchFamily="34" charset="0"/>
              <a:sym typeface="Bookman Old Style"/>
            </a:endParaRPr>
          </a:p>
        </p:txBody>
      </p:sp>
      <p:pic>
        <p:nvPicPr>
          <p:cNvPr id="464" name="Google Shape;464;p80" descr="C:\Users\lenovo\Desktop\post-ity\post-it-1975179_19203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35212" y="791603"/>
            <a:ext cx="1197522" cy="1373144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80"/>
          <p:cNvSpPr txBox="1"/>
          <p:nvPr/>
        </p:nvSpPr>
        <p:spPr>
          <a:xfrm>
            <a:off x="5477648" y="1247572"/>
            <a:ext cx="1086742" cy="401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1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Bookman Old Style"/>
                <a:cs typeface="Calibri" panose="020F0502020204030204" pitchFamily="34" charset="0"/>
                <a:sym typeface="Bookman Old Style"/>
              </a:rPr>
              <a:t>PRACE DOMOWE</a:t>
            </a:r>
            <a:endParaRPr sz="11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Bookman Old Style"/>
              <a:cs typeface="Calibri" panose="020F0502020204030204" pitchFamily="34" charset="0"/>
              <a:sym typeface="Bookman Old Style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81"/>
          <p:cNvSpPr txBox="1">
            <a:spLocks noGrp="1"/>
          </p:cNvSpPr>
          <p:nvPr>
            <p:ph type="body" idx="1"/>
          </p:nvPr>
        </p:nvSpPr>
        <p:spPr>
          <a:xfrm>
            <a:off x="730556" y="1369629"/>
            <a:ext cx="6269451" cy="326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11216" lvl="0" indent="-155608" algn="l" rtl="0">
              <a:lnSpc>
                <a:spcPct val="90000"/>
              </a:lnSpc>
              <a:spcBef>
                <a:spcPts val="681"/>
              </a:spcBef>
              <a:spcAft>
                <a:spcPts val="0"/>
              </a:spcAft>
              <a:buClr>
                <a:srgbClr val="0094D8"/>
              </a:buClr>
              <a:buSzPts val="2400"/>
              <a:buNone/>
            </a:pPr>
            <a:endParaRPr/>
          </a:p>
        </p:txBody>
      </p:sp>
      <p:sp>
        <p:nvSpPr>
          <p:cNvPr id="471" name="Google Shape;471;p81"/>
          <p:cNvSpPr txBox="1">
            <a:spLocks noGrp="1"/>
          </p:cNvSpPr>
          <p:nvPr>
            <p:ph type="title"/>
          </p:nvPr>
        </p:nvSpPr>
        <p:spPr>
          <a:xfrm>
            <a:off x="724139" y="594762"/>
            <a:ext cx="6269451" cy="52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000"/>
              <a:buNone/>
            </a:pPr>
            <a:endParaRPr/>
          </a:p>
        </p:txBody>
      </p:sp>
      <p:pic>
        <p:nvPicPr>
          <p:cNvPr id="472" name="Google Shape;472;p81" descr="Obraz zawierający stół&#10;&#10;Opis wygenerowany automatycznie"/>
          <p:cNvPicPr preferRelativeResize="0"/>
          <p:nvPr/>
        </p:nvPicPr>
        <p:blipFill rotWithShape="1">
          <a:blip r:embed="rId3">
            <a:alphaModFix/>
          </a:blip>
          <a:srcRect l="4389" b="7415"/>
          <a:stretch/>
        </p:blipFill>
        <p:spPr>
          <a:xfrm>
            <a:off x="666863" y="197868"/>
            <a:ext cx="6591067" cy="469881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81"/>
          <p:cNvSpPr txBox="1"/>
          <p:nvPr/>
        </p:nvSpPr>
        <p:spPr>
          <a:xfrm>
            <a:off x="1409946" y="858094"/>
            <a:ext cx="4696434" cy="565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634" b="1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Architects Daughter"/>
                <a:cs typeface="Calibri" panose="020F0502020204030204" pitchFamily="34" charset="0"/>
                <a:sym typeface="Architects Daughter"/>
              </a:rPr>
              <a:t>Dokumenty otrzymywane w szkole                                                             po </a:t>
            </a:r>
            <a:r>
              <a:rPr lang="pl" sz="1634" b="1" dirty="0">
                <a:solidFill>
                  <a:schemeClr val="tx1"/>
                </a:solidFill>
                <a:latin typeface="Calibri" panose="020F0502020204030204" pitchFamily="34" charset="0"/>
                <a:ea typeface="Architects Daughter"/>
                <a:cs typeface="Calibri" panose="020F0502020204030204" pitchFamily="34" charset="0"/>
                <a:sym typeface="Architects Daughter"/>
              </a:rPr>
              <a:t>zakończeniu</a:t>
            </a:r>
            <a:r>
              <a:rPr lang="pl" sz="1634" b="1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Architects Daughter"/>
                <a:cs typeface="Calibri" panose="020F0502020204030204" pitchFamily="34" charset="0"/>
                <a:sym typeface="Architects Daughter"/>
              </a:rPr>
              <a:t> walidacji</a:t>
            </a:r>
            <a:endParaRPr sz="1634" b="1" i="0" u="none" strike="noStrike" cap="none" dirty="0">
              <a:solidFill>
                <a:schemeClr val="tx1"/>
              </a:solidFill>
              <a:latin typeface="Calibri" panose="020F0502020204030204" pitchFamily="34" charset="0"/>
              <a:ea typeface="Architects Daughter"/>
              <a:cs typeface="Calibri" panose="020F0502020204030204" pitchFamily="34" charset="0"/>
              <a:sym typeface="Architects Daughter"/>
            </a:endParaRPr>
          </a:p>
        </p:txBody>
      </p:sp>
      <p:pic>
        <p:nvPicPr>
          <p:cNvPr id="474" name="Google Shape;474;p81" descr="C:\Users\lenovo\Desktop\post-ity\post-it-1975179_1920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04168" y="3241888"/>
            <a:ext cx="1197522" cy="1373144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81"/>
          <p:cNvSpPr txBox="1"/>
          <p:nvPr/>
        </p:nvSpPr>
        <p:spPr>
          <a:xfrm>
            <a:off x="2144842" y="3545072"/>
            <a:ext cx="1145390" cy="649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953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Bookman Old Style"/>
                <a:cs typeface="Calibri" panose="020F0502020204030204" pitchFamily="34" charset="0"/>
                <a:sym typeface="Bookman Old Style"/>
              </a:rPr>
              <a:t>ŚWIADECTWO UKOŃCZENIA SZKOŁY PODSTAWOWEJ</a:t>
            </a:r>
            <a:endParaRPr sz="953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Bookman Old Style"/>
              <a:cs typeface="Calibri" panose="020F0502020204030204" pitchFamily="34" charset="0"/>
              <a:sym typeface="Bookman Old Style"/>
            </a:endParaRPr>
          </a:p>
        </p:txBody>
      </p:sp>
      <p:pic>
        <p:nvPicPr>
          <p:cNvPr id="476" name="Google Shape;476;p81" descr="C:\Users\lenovo\Desktop\post-ity\post-it-1975179_19207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214617">
            <a:off x="3374658" y="1490801"/>
            <a:ext cx="1403859" cy="1250395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81"/>
          <p:cNvSpPr txBox="1"/>
          <p:nvPr/>
        </p:nvSpPr>
        <p:spPr>
          <a:xfrm>
            <a:off x="3731491" y="1900975"/>
            <a:ext cx="1104101" cy="50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953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Bookman Old Style"/>
                <a:cs typeface="Calibri" panose="020F0502020204030204" pitchFamily="34" charset="0"/>
                <a:sym typeface="Bookman Old Style"/>
              </a:rPr>
              <a:t>CERTYFIKAT KWALIFIKACJI ZAWODOWEJ</a:t>
            </a:r>
            <a:endParaRPr sz="953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Bookman Old Style"/>
              <a:cs typeface="Calibri" panose="020F0502020204030204" pitchFamily="34" charset="0"/>
              <a:sym typeface="Bookman Old Style"/>
            </a:endParaRPr>
          </a:p>
        </p:txBody>
      </p:sp>
      <p:pic>
        <p:nvPicPr>
          <p:cNvPr id="478" name="Google Shape;478;p81" descr="C:\Users\lenovo\Desktop\post-ity\post-it-1975179_1920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90207" y="1591788"/>
            <a:ext cx="1201591" cy="1430915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81"/>
          <p:cNvSpPr txBox="1"/>
          <p:nvPr/>
        </p:nvSpPr>
        <p:spPr>
          <a:xfrm rot="380119">
            <a:off x="1499856" y="2180656"/>
            <a:ext cx="1086742" cy="356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953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Bookman Old Style"/>
                <a:cs typeface="Calibri" panose="020F0502020204030204" pitchFamily="34" charset="0"/>
                <a:sym typeface="Bookman Old Style"/>
              </a:rPr>
              <a:t>ŚWIADECTWO DOJRZAŁOŚCI</a:t>
            </a:r>
            <a:endParaRPr sz="953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Bookman Old Style"/>
              <a:cs typeface="Calibri" panose="020F0502020204030204" pitchFamily="34" charset="0"/>
              <a:sym typeface="Bookman Old Style"/>
            </a:endParaRPr>
          </a:p>
        </p:txBody>
      </p:sp>
      <p:pic>
        <p:nvPicPr>
          <p:cNvPr id="480" name="Google Shape;480;p81" descr="C:\Users\lenovo\Desktop\post-ity\post-it-1975179_19206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225626">
            <a:off x="4188946" y="3219270"/>
            <a:ext cx="1339652" cy="1222298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81"/>
          <p:cNvSpPr txBox="1"/>
          <p:nvPr/>
        </p:nvSpPr>
        <p:spPr>
          <a:xfrm rot="165457">
            <a:off x="4483239" y="3652365"/>
            <a:ext cx="1086742" cy="356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953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Bookman Old Style"/>
                <a:cs typeface="Calibri" panose="020F0502020204030204" pitchFamily="34" charset="0"/>
                <a:sym typeface="Bookman Old Style"/>
              </a:rPr>
              <a:t>DYPLOM ZAWODOWY</a:t>
            </a:r>
            <a:endParaRPr sz="953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Bookman Old Style"/>
              <a:cs typeface="Calibri" panose="020F0502020204030204" pitchFamily="34" charset="0"/>
              <a:sym typeface="Bookman Old Style"/>
            </a:endParaRPr>
          </a:p>
        </p:txBody>
      </p:sp>
      <p:cxnSp>
        <p:nvCxnSpPr>
          <p:cNvPr id="482" name="Google Shape;482;p81"/>
          <p:cNvCxnSpPr/>
          <p:nvPr/>
        </p:nvCxnSpPr>
        <p:spPr>
          <a:xfrm>
            <a:off x="3377374" y="1185742"/>
            <a:ext cx="13069" cy="29201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4799" y="855964"/>
            <a:ext cx="5037604" cy="3313019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82"/>
          <p:cNvSpPr txBox="1"/>
          <p:nvPr/>
        </p:nvSpPr>
        <p:spPr>
          <a:xfrm>
            <a:off x="4744314" y="4242682"/>
            <a:ext cx="3289864" cy="167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681" b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Źródło: </a:t>
            </a:r>
            <a:r>
              <a:rPr lang="pl" sz="681" b="0" u="sng" strike="noStrike" cap="none" dirty="0">
                <a:solidFill>
                  <a:srgbClr val="00A1E4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https://www.youtube.com/watch?v=RhW5C8_VVso</a:t>
            </a:r>
            <a:endParaRPr sz="681" b="0" u="none" strike="noStrike" cap="none" dirty="0">
              <a:solidFill>
                <a:srgbClr val="00A1E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9" name="Google Shape;489;p82" title="Nowe możliwości rozwoju zawodowego - Jaskiniowiec Arek.mp4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4156" y="782263"/>
            <a:ext cx="6151849" cy="3460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3097" y="809808"/>
            <a:ext cx="7270994" cy="2929727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83"/>
          <p:cNvSpPr txBox="1"/>
          <p:nvPr/>
        </p:nvSpPr>
        <p:spPr>
          <a:xfrm>
            <a:off x="5972175" y="3739535"/>
            <a:ext cx="1591916" cy="167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681" b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Źródło: </a:t>
            </a:r>
            <a:r>
              <a:rPr lang="pl" sz="681" b="0" u="sng" strike="noStrike" cap="none" dirty="0">
                <a:solidFill>
                  <a:srgbClr val="00A1E4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https://mojeportfolio.ibe.edu.pl</a:t>
            </a:r>
            <a:endParaRPr sz="681" b="0" u="none" strike="noStrike" cap="none" dirty="0">
              <a:solidFill>
                <a:srgbClr val="00A1E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84"/>
          <p:cNvSpPr txBox="1"/>
          <p:nvPr/>
        </p:nvSpPr>
        <p:spPr>
          <a:xfrm>
            <a:off x="473499" y="135731"/>
            <a:ext cx="4419969" cy="335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62225" rIns="62225" bIns="622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PLAKAT PODSUMOWUJĄCY</a:t>
            </a:r>
            <a:endParaRPr sz="20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2" name="Google Shape;502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9313" y="654866"/>
            <a:ext cx="2891368" cy="4031433"/>
          </a:xfrm>
          <a:prstGeom prst="rect">
            <a:avLst/>
          </a:prstGeom>
          <a:noFill/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03" name="Google Shape;503;p84"/>
          <p:cNvSpPr txBox="1"/>
          <p:nvPr/>
        </p:nvSpPr>
        <p:spPr>
          <a:xfrm>
            <a:off x="2559325" y="4686300"/>
            <a:ext cx="2961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800">
                <a:solidFill>
                  <a:srgbClr val="535353"/>
                </a:solidFill>
              </a:rPr>
              <a:t>Rys.Ewa Frołow</a:t>
            </a:r>
            <a:endParaRPr sz="800">
              <a:solidFill>
                <a:srgbClr val="535353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1190" y="656601"/>
            <a:ext cx="7342368" cy="3596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85"/>
          <p:cNvSpPr/>
          <p:nvPr/>
        </p:nvSpPr>
        <p:spPr>
          <a:xfrm>
            <a:off x="1394825" y="2081550"/>
            <a:ext cx="242100" cy="980400"/>
          </a:xfrm>
          <a:prstGeom prst="rect">
            <a:avLst/>
          </a:prstGeom>
          <a:solidFill>
            <a:srgbClr val="0020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85"/>
          <p:cNvSpPr/>
          <p:nvPr/>
        </p:nvSpPr>
        <p:spPr>
          <a:xfrm>
            <a:off x="804725" y="1187800"/>
            <a:ext cx="1422300" cy="980400"/>
          </a:xfrm>
          <a:prstGeom prst="rect">
            <a:avLst/>
          </a:prstGeom>
          <a:solidFill>
            <a:srgbClr val="2A7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85"/>
          <p:cNvSpPr txBox="1">
            <a:spLocks noGrp="1"/>
          </p:cNvSpPr>
          <p:nvPr>
            <p:ph type="title"/>
          </p:nvPr>
        </p:nvSpPr>
        <p:spPr>
          <a:xfrm>
            <a:off x="750287" y="377874"/>
            <a:ext cx="6269400" cy="5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pl" sz="2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MINI DEBATA</a:t>
            </a:r>
            <a:endParaRPr sz="20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85"/>
          <p:cNvSpPr txBox="1"/>
          <p:nvPr/>
        </p:nvSpPr>
        <p:spPr>
          <a:xfrm>
            <a:off x="945316" y="1373631"/>
            <a:ext cx="1093927" cy="62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3675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TAK</a:t>
            </a:r>
            <a:endParaRPr sz="3675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85"/>
          <p:cNvSpPr/>
          <p:nvPr/>
        </p:nvSpPr>
        <p:spPr>
          <a:xfrm>
            <a:off x="6268425" y="2081550"/>
            <a:ext cx="242100" cy="980400"/>
          </a:xfrm>
          <a:prstGeom prst="rect">
            <a:avLst/>
          </a:prstGeom>
          <a:solidFill>
            <a:srgbClr val="0020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85"/>
          <p:cNvSpPr/>
          <p:nvPr/>
        </p:nvSpPr>
        <p:spPr>
          <a:xfrm>
            <a:off x="5678325" y="1187800"/>
            <a:ext cx="1422300" cy="980400"/>
          </a:xfrm>
          <a:prstGeom prst="rect">
            <a:avLst/>
          </a:prstGeom>
          <a:solidFill>
            <a:srgbClr val="2A7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85"/>
          <p:cNvSpPr txBox="1"/>
          <p:nvPr/>
        </p:nvSpPr>
        <p:spPr>
          <a:xfrm>
            <a:off x="5818916" y="1373631"/>
            <a:ext cx="10938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3675" b="1">
                <a:solidFill>
                  <a:schemeClr val="lt1"/>
                </a:solidFill>
              </a:rPr>
              <a:t>NIE</a:t>
            </a:r>
            <a:endParaRPr sz="3675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7B968BE-5D03-9049-3D60-CA1889E7C50E}"/>
              </a:ext>
            </a:extLst>
          </p:cNvPr>
          <p:cNvSpPr txBox="1"/>
          <p:nvPr/>
        </p:nvSpPr>
        <p:spPr>
          <a:xfrm>
            <a:off x="3494049" y="1315844"/>
            <a:ext cx="9961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dirty="0"/>
              <a:t>?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1912" y="2872349"/>
            <a:ext cx="2171334" cy="1734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58886" y="2836505"/>
            <a:ext cx="1751584" cy="2113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59"/>
          <p:cNvPicPr preferRelativeResize="0"/>
          <p:nvPr/>
        </p:nvPicPr>
        <p:blipFill rotWithShape="1">
          <a:blip r:embed="rId5">
            <a:alphaModFix/>
          </a:blip>
          <a:srcRect l="27645" t="20148" r="44821" b="11107"/>
          <a:stretch/>
        </p:blipFill>
        <p:spPr>
          <a:xfrm>
            <a:off x="6257668" y="1434075"/>
            <a:ext cx="1699264" cy="2386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8658" y="690080"/>
            <a:ext cx="1304091" cy="2075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5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74706" y="3126579"/>
            <a:ext cx="1019025" cy="334449"/>
          </a:xfrm>
          <a:prstGeom prst="rect">
            <a:avLst/>
          </a:prstGeom>
          <a:solidFill>
            <a:srgbClr val="ECECEC"/>
          </a:solidFill>
          <a:ln w="28575" cap="sq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0" name="Google Shape;180;p5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01076" y="4452941"/>
            <a:ext cx="982239" cy="307570"/>
          </a:xfrm>
          <a:prstGeom prst="rect">
            <a:avLst/>
          </a:prstGeom>
          <a:solidFill>
            <a:srgbClr val="ECECEC"/>
          </a:solidFill>
          <a:ln w="28575" cap="sq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1" name="Google Shape;181;p5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86372" y="2942852"/>
            <a:ext cx="908910" cy="452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5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48389" y="2310450"/>
            <a:ext cx="1014458" cy="307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5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636489" y="946146"/>
            <a:ext cx="1774445" cy="124481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921"/>
              </a:srgbClr>
            </a:outerShdw>
          </a:effectLst>
        </p:spPr>
      </p:pic>
      <p:pic>
        <p:nvPicPr>
          <p:cNvPr id="184" name="Google Shape;184;p5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274234" y="849345"/>
            <a:ext cx="958074" cy="437477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5" name="Google Shape;185;p59"/>
          <p:cNvSpPr/>
          <p:nvPr/>
        </p:nvSpPr>
        <p:spPr>
          <a:xfrm>
            <a:off x="878158" y="182028"/>
            <a:ext cx="67083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 b="1" i="0" u="none" strike="noStrike" cap="none" dirty="0">
                <a:solidFill>
                  <a:schemeClr val="tx1"/>
                </a:solidFill>
              </a:rPr>
              <a:t>KWALIFIKACJA = DOKUMENT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86" name="Google Shape;186;p59"/>
          <p:cNvSpPr txBox="1"/>
          <p:nvPr/>
        </p:nvSpPr>
        <p:spPr>
          <a:xfrm>
            <a:off x="5776949" y="4001875"/>
            <a:ext cx="1844029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800" dirty="0">
                <a:solidFill>
                  <a:schemeClr val="dk1"/>
                </a:solidFill>
              </a:rPr>
              <a:t>Źródło:https://dziennikuhttps://dziennikustaw.gov.pl/D2021000120301.pdfstaw.gov.pl/D2021000120301.pdf</a:t>
            </a:r>
            <a:endParaRPr sz="1200" dirty="0"/>
          </a:p>
        </p:txBody>
      </p:sp>
      <p:sp>
        <p:nvSpPr>
          <p:cNvPr id="187" name="Google Shape;187;p59"/>
          <p:cNvSpPr txBox="1"/>
          <p:nvPr/>
        </p:nvSpPr>
        <p:spPr>
          <a:xfrm>
            <a:off x="862777" y="4491677"/>
            <a:ext cx="2603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900" dirty="0">
                <a:solidFill>
                  <a:schemeClr val="dk1"/>
                </a:solidFill>
              </a:rPr>
              <a:t>Źródło </a:t>
            </a:r>
            <a:r>
              <a:rPr lang="pl" sz="900" dirty="0"/>
              <a:t>https://vccsystem.eu/system-certyfikacji/new-competences/opis-systemu-certyfikacji/wzory-certyfikatow/</a:t>
            </a:r>
            <a:endParaRPr sz="900" dirty="0"/>
          </a:p>
        </p:txBody>
      </p:sp>
      <p:sp>
        <p:nvSpPr>
          <p:cNvPr id="188" name="Google Shape;188;p59"/>
          <p:cNvSpPr txBox="1"/>
          <p:nvPr/>
        </p:nvSpPr>
        <p:spPr>
          <a:xfrm>
            <a:off x="3130563" y="541550"/>
            <a:ext cx="7107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800" i="1"/>
              <a:t>https://bip.umed.pl/sites/legal-acts/legalActs/Uchwa%C5%82y/Uchwa%C5%82a_2017_87.pdf</a:t>
            </a:r>
            <a:endParaRPr sz="800" i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7081" y="855762"/>
            <a:ext cx="2820993" cy="387978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60"/>
          <p:cNvSpPr/>
          <p:nvPr/>
        </p:nvSpPr>
        <p:spPr>
          <a:xfrm>
            <a:off x="2220490" y="407949"/>
            <a:ext cx="6708176" cy="370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 b="1" i="0" u="none" strike="noStrike" cap="none" dirty="0">
                <a:solidFill>
                  <a:schemeClr val="tx1"/>
                </a:solidFill>
              </a:rPr>
              <a:t>KWALIFIKACJA = DOKUMENT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61" descr="Obraz zawierający stół&#10;&#10;Opis wygenerowany automatycznie"/>
          <p:cNvPicPr preferRelativeResize="0"/>
          <p:nvPr/>
        </p:nvPicPr>
        <p:blipFill rotWithShape="1">
          <a:blip r:embed="rId3">
            <a:alphaModFix/>
          </a:blip>
          <a:srcRect b="4807"/>
          <a:stretch/>
        </p:blipFill>
        <p:spPr>
          <a:xfrm>
            <a:off x="1651330" y="421588"/>
            <a:ext cx="6273860" cy="423034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61"/>
          <p:cNvSpPr txBox="1"/>
          <p:nvPr/>
        </p:nvSpPr>
        <p:spPr>
          <a:xfrm>
            <a:off x="2632850" y="4211100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800" dirty="0">
                <a:solidFill>
                  <a:srgbClr val="535353"/>
                </a:solidFill>
              </a:rPr>
              <a:t>Źródło: opracowanie IBE.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62" descr="Obraz zawierający stół&#10;&#10;Opis wygenerowany automatycznie"/>
          <p:cNvPicPr preferRelativeResize="0"/>
          <p:nvPr/>
        </p:nvPicPr>
        <p:blipFill rotWithShape="1">
          <a:blip r:embed="rId3">
            <a:alphaModFix/>
          </a:blip>
          <a:srcRect l="4389" b="8253"/>
          <a:stretch/>
        </p:blipFill>
        <p:spPr>
          <a:xfrm>
            <a:off x="699067" y="117246"/>
            <a:ext cx="6639485" cy="4656373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62"/>
          <p:cNvSpPr txBox="1"/>
          <p:nvPr/>
        </p:nvSpPr>
        <p:spPr>
          <a:xfrm>
            <a:off x="1448222" y="763339"/>
            <a:ext cx="4696342" cy="314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634" b="1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ea typeface="Architects Daughter"/>
                <a:cs typeface="Calibri" panose="020F0502020204030204" pitchFamily="34" charset="0"/>
                <a:sym typeface="Architects Daughter"/>
              </a:rPr>
              <a:t>Jaki jest współczesny rynek pracy?</a:t>
            </a:r>
            <a:endParaRPr sz="1634" b="1" i="0" u="none" strike="noStrike" cap="none" dirty="0">
              <a:solidFill>
                <a:srgbClr val="002060"/>
              </a:solidFill>
              <a:latin typeface="Calibri" panose="020F0502020204030204" pitchFamily="34" charset="0"/>
              <a:ea typeface="Architects Daughter"/>
              <a:cs typeface="Calibri" panose="020F0502020204030204" pitchFamily="34" charset="0"/>
              <a:sym typeface="Architects Daught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63" descr="Obraz zawierający stół&#10;&#10;Opis wygenerowany automatycznie"/>
          <p:cNvPicPr preferRelativeResize="0"/>
          <p:nvPr/>
        </p:nvPicPr>
        <p:blipFill rotWithShape="1">
          <a:blip r:embed="rId3">
            <a:alphaModFix/>
          </a:blip>
          <a:srcRect l="4389" b="7834"/>
          <a:stretch/>
        </p:blipFill>
        <p:spPr>
          <a:xfrm>
            <a:off x="807493" y="202785"/>
            <a:ext cx="6591067" cy="4677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63" descr="C:\Users\lenovo\Desktop\post-ity\post-it-1975179_1920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6661" y="877698"/>
            <a:ext cx="850650" cy="975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63" descr="C:\Users\lenovo\Desktop\post-ity\post-it-1975179_1920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18384" y="2620736"/>
            <a:ext cx="949599" cy="1088862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63"/>
          <p:cNvSpPr txBox="1"/>
          <p:nvPr/>
        </p:nvSpPr>
        <p:spPr>
          <a:xfrm>
            <a:off x="1064196" y="1183628"/>
            <a:ext cx="935579" cy="167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681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ZRÓŻNICOWANY</a:t>
            </a:r>
            <a:endParaRPr sz="681" b="1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19" name="Google Shape;219;p63"/>
          <p:cNvSpPr txBox="1"/>
          <p:nvPr/>
        </p:nvSpPr>
        <p:spPr>
          <a:xfrm>
            <a:off x="2867858" y="3081767"/>
            <a:ext cx="850651" cy="178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749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OTWARTY</a:t>
            </a:r>
            <a:endParaRPr sz="749" b="1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220" name="Google Shape;220;p63" descr="C:\Users\lenovo\Desktop\post-ity\post-it-1975179_1920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53428" y="1094680"/>
            <a:ext cx="949599" cy="1088862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63"/>
          <p:cNvSpPr txBox="1"/>
          <p:nvPr/>
        </p:nvSpPr>
        <p:spPr>
          <a:xfrm>
            <a:off x="3202902" y="1528514"/>
            <a:ext cx="850651" cy="178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749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PRACOWNIKA</a:t>
            </a:r>
            <a:endParaRPr sz="749" b="1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222" name="Google Shape;222;p63" descr="C:\Users\lenovo\Desktop\post-ity\post-it-1975179_1920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91790" y="645720"/>
            <a:ext cx="1013880" cy="120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63" descr="C:\Users\lenovo\Desktop\post-ity\post-it-1975179_1920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58872" y="898224"/>
            <a:ext cx="1013880" cy="120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63" descr="C:\Users\lenovo\Desktop\post-ity\post-it-1975179_1920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23148" y="1793236"/>
            <a:ext cx="1013880" cy="120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63" descr="C:\Users\lenovo\Desktop\post-ity\post-it-1975179_1920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5894" y="1617549"/>
            <a:ext cx="1013880" cy="120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63" descr="C:\Users\lenovo\Desktop\post-ity\post-it-1975179_19206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5327" y="3339385"/>
            <a:ext cx="973934" cy="888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63" descr="C:\Users\lenovo\Desktop\post-ity\post-it-1975179_19206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87665" y="1748323"/>
            <a:ext cx="973934" cy="888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63" descr="C:\Users\lenovo\Desktop\post-ity\post-it-1975179_19206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24395" y="1094680"/>
            <a:ext cx="973934" cy="888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63" descr="C:\Users\lenovo\Desktop\post-ity\post-it-1975179_19206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73555" y="3339652"/>
            <a:ext cx="973934" cy="888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63" descr="C:\Users\lenovo\Desktop\post-ity\post-it-1975179_19207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38481" y="3631646"/>
            <a:ext cx="1005081" cy="895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63" descr="C:\Users\lenovo\Desktop\post-ity\post-it-1975179_19207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70787" y="2892048"/>
            <a:ext cx="1005081" cy="895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63" descr="C:\Users\lenovo\Desktop\post-ity\post-it-1975179_19207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44753" y="3709598"/>
            <a:ext cx="1005081" cy="895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63" descr="C:\Users\lenovo\Desktop\post-ity\post-it-1975179_19207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14791" y="1847819"/>
            <a:ext cx="1005081" cy="895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63" descr="C:\Users\lenovo\Desktop\post-ity\post-it-1975179_19207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19518" y="3631646"/>
            <a:ext cx="1005081" cy="895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63" descr="C:\Users\lenovo\Desktop\post-ity\post-it-1975179_1920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41917" y="2017462"/>
            <a:ext cx="949599" cy="1088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63" descr="C:\Users\lenovo\Desktop\post-ity\post-it-1975179_1920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79625" y="3631646"/>
            <a:ext cx="949599" cy="1088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63" descr="C:\Users\lenovo\Desktop\post-ity\post-it-1975179_1920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7091" y="2695099"/>
            <a:ext cx="949599" cy="1088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63" descr="C:\Users\lenovo\Desktop\post-ity\post-it-1975179_19206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67983" y="2743028"/>
            <a:ext cx="973934" cy="888618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63"/>
          <p:cNvSpPr txBox="1"/>
          <p:nvPr/>
        </p:nvSpPr>
        <p:spPr>
          <a:xfrm>
            <a:off x="2040486" y="1442026"/>
            <a:ext cx="850651" cy="178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749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MOTYWUJĄCY</a:t>
            </a:r>
            <a:endParaRPr sz="749" b="1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40" name="Google Shape;240;p63"/>
          <p:cNvSpPr txBox="1"/>
          <p:nvPr/>
        </p:nvSpPr>
        <p:spPr>
          <a:xfrm rot="-862721">
            <a:off x="4725217" y="1501896"/>
            <a:ext cx="850651" cy="178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749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GLOBALNY</a:t>
            </a:r>
            <a:endParaRPr sz="749" b="1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41" name="Google Shape;241;p63"/>
          <p:cNvSpPr txBox="1"/>
          <p:nvPr/>
        </p:nvSpPr>
        <p:spPr>
          <a:xfrm rot="-1338917">
            <a:off x="3829624" y="3150475"/>
            <a:ext cx="850651" cy="178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749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NOWOCZESNY</a:t>
            </a:r>
            <a:endParaRPr sz="749" b="1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42" name="Google Shape;242;p63"/>
          <p:cNvSpPr txBox="1"/>
          <p:nvPr/>
        </p:nvSpPr>
        <p:spPr>
          <a:xfrm rot="-1146396">
            <a:off x="5904763" y="3765942"/>
            <a:ext cx="850651" cy="178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749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LOKALNY</a:t>
            </a:r>
            <a:endParaRPr sz="749" b="1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43" name="Google Shape;243;p63"/>
          <p:cNvSpPr txBox="1"/>
          <p:nvPr/>
        </p:nvSpPr>
        <p:spPr>
          <a:xfrm rot="-1226969">
            <a:off x="1067509" y="3787238"/>
            <a:ext cx="850651" cy="178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749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PRACODAWCY</a:t>
            </a:r>
            <a:endParaRPr sz="749" b="1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44" name="Google Shape;244;p63"/>
          <p:cNvSpPr txBox="1"/>
          <p:nvPr/>
        </p:nvSpPr>
        <p:spPr>
          <a:xfrm rot="-1549247">
            <a:off x="2696732" y="4042199"/>
            <a:ext cx="850651" cy="178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749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CHAOTYCZNY</a:t>
            </a:r>
            <a:endParaRPr sz="749" b="1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45" name="Google Shape;245;p63"/>
          <p:cNvSpPr txBox="1"/>
          <p:nvPr/>
        </p:nvSpPr>
        <p:spPr>
          <a:xfrm rot="-1220056">
            <a:off x="2492006" y="2221221"/>
            <a:ext cx="850651" cy="178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749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ELASTYCZNY</a:t>
            </a:r>
            <a:endParaRPr sz="749" b="1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46" name="Google Shape;246;p63"/>
          <p:cNvSpPr txBox="1"/>
          <p:nvPr/>
        </p:nvSpPr>
        <p:spPr>
          <a:xfrm rot="269367">
            <a:off x="5858020" y="1161113"/>
            <a:ext cx="850651" cy="293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749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WYMAGA MOBILNOŚCI</a:t>
            </a:r>
            <a:endParaRPr sz="749" b="1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47" name="Google Shape;247;p63"/>
          <p:cNvSpPr txBox="1"/>
          <p:nvPr/>
        </p:nvSpPr>
        <p:spPr>
          <a:xfrm>
            <a:off x="1071813" y="2196189"/>
            <a:ext cx="850651" cy="293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749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POTRZEBUJE FACHOWCÓW</a:t>
            </a:r>
            <a:endParaRPr sz="749" b="1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48" name="Google Shape;248;p63"/>
          <p:cNvSpPr txBox="1"/>
          <p:nvPr/>
        </p:nvSpPr>
        <p:spPr>
          <a:xfrm rot="486107">
            <a:off x="5880159" y="2235224"/>
            <a:ext cx="966517" cy="408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749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BRAK PEWNOŚCI ZATRUDNIENIA</a:t>
            </a:r>
            <a:endParaRPr sz="749" b="1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49" name="Google Shape;249;p63"/>
          <p:cNvSpPr txBox="1"/>
          <p:nvPr/>
        </p:nvSpPr>
        <p:spPr>
          <a:xfrm rot="-1446202">
            <a:off x="1859390" y="4068148"/>
            <a:ext cx="850651" cy="178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749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ZMIENNY</a:t>
            </a:r>
            <a:endParaRPr sz="749" b="1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50" name="Google Shape;250;p63"/>
          <p:cNvSpPr txBox="1"/>
          <p:nvPr/>
        </p:nvSpPr>
        <p:spPr>
          <a:xfrm rot="-1102787">
            <a:off x="3848741" y="2147012"/>
            <a:ext cx="850651" cy="178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749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DYNAMICZNY</a:t>
            </a:r>
            <a:endParaRPr sz="749" b="1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51" name="Google Shape;251;p63"/>
          <p:cNvSpPr txBox="1"/>
          <p:nvPr/>
        </p:nvSpPr>
        <p:spPr>
          <a:xfrm>
            <a:off x="4791391" y="2350530"/>
            <a:ext cx="850651" cy="293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749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MIĘDZYNARO-DOWY</a:t>
            </a:r>
            <a:endParaRPr sz="749" b="1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52" name="Google Shape;252;p63"/>
          <p:cNvSpPr txBox="1"/>
          <p:nvPr/>
        </p:nvSpPr>
        <p:spPr>
          <a:xfrm rot="226558">
            <a:off x="3903132" y="3982991"/>
            <a:ext cx="898164" cy="293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749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WYMAGA KWALIFIKACJI</a:t>
            </a:r>
            <a:endParaRPr sz="749" b="1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53" name="Google Shape;253;p63"/>
          <p:cNvSpPr txBox="1"/>
          <p:nvPr/>
        </p:nvSpPr>
        <p:spPr>
          <a:xfrm rot="-1148290">
            <a:off x="4667803" y="3305304"/>
            <a:ext cx="850651" cy="178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749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WYMAGAJĄCY</a:t>
            </a:r>
            <a:endParaRPr sz="749" b="1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54" name="Google Shape;254;p63"/>
          <p:cNvSpPr txBox="1"/>
          <p:nvPr/>
        </p:nvSpPr>
        <p:spPr>
          <a:xfrm rot="-1422418">
            <a:off x="5048398" y="4127033"/>
            <a:ext cx="850651" cy="178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749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AGRESYWNY</a:t>
            </a:r>
            <a:endParaRPr sz="749" b="1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55" name="Google Shape;255;p63"/>
          <p:cNvSpPr txBox="1"/>
          <p:nvPr/>
        </p:nvSpPr>
        <p:spPr>
          <a:xfrm>
            <a:off x="1738481" y="2846624"/>
            <a:ext cx="850651" cy="63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749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ODEJŚCIE      OD MODELU JEDEN ZAWÓD NA CAŁE ŻYCIE</a:t>
            </a:r>
            <a:endParaRPr sz="749" b="1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56" name="Google Shape;256;p63"/>
          <p:cNvSpPr txBox="1"/>
          <p:nvPr/>
        </p:nvSpPr>
        <p:spPr>
          <a:xfrm>
            <a:off x="1419812" y="623979"/>
            <a:ext cx="4696342" cy="314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634" b="1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ea typeface="Architects Daughter"/>
                <a:cs typeface="Calibri" panose="020F0502020204030204" pitchFamily="34" charset="0"/>
                <a:sym typeface="Architects Daughter"/>
              </a:rPr>
              <a:t>Jaki jest współczesny rynek pracy?</a:t>
            </a:r>
            <a:endParaRPr sz="1634" b="1" i="0" u="none" strike="noStrike" cap="none" dirty="0">
              <a:solidFill>
                <a:srgbClr val="002060"/>
              </a:solidFill>
              <a:latin typeface="Calibri" panose="020F0502020204030204" pitchFamily="34" charset="0"/>
              <a:ea typeface="Architects Daughter"/>
              <a:cs typeface="Calibri" panose="020F0502020204030204" pitchFamily="34" charset="0"/>
              <a:sym typeface="Architects Daughte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64" descr="Obraz zawierający stół&#10;&#10;Opis wygenerowany automatycznie"/>
          <p:cNvPicPr preferRelativeResize="0"/>
          <p:nvPr/>
        </p:nvPicPr>
        <p:blipFill rotWithShape="1">
          <a:blip r:embed="rId3">
            <a:alphaModFix/>
          </a:blip>
          <a:srcRect l="4389" b="7973"/>
          <a:stretch/>
        </p:blipFill>
        <p:spPr>
          <a:xfrm>
            <a:off x="698499" y="89691"/>
            <a:ext cx="6591067" cy="4670519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64"/>
          <p:cNvSpPr txBox="1"/>
          <p:nvPr/>
        </p:nvSpPr>
        <p:spPr>
          <a:xfrm>
            <a:off x="1284936" y="689830"/>
            <a:ext cx="4696342" cy="314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634" b="1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ea typeface="Architects Daughter"/>
                <a:cs typeface="Calibri" panose="020F0502020204030204" pitchFamily="34" charset="0"/>
                <a:sym typeface="Architects Daughter"/>
              </a:rPr>
              <a:t>Jaki jest współczesny rynek pracy?</a:t>
            </a:r>
            <a:endParaRPr sz="1634" b="1" i="0" u="none" strike="noStrike" cap="none" dirty="0">
              <a:solidFill>
                <a:srgbClr val="002060"/>
              </a:solidFill>
              <a:latin typeface="Calibri" panose="020F0502020204030204" pitchFamily="34" charset="0"/>
              <a:ea typeface="Architects Daughter"/>
              <a:cs typeface="Calibri" panose="020F0502020204030204" pitchFamily="34" charset="0"/>
              <a:sym typeface="Architects Daughter"/>
            </a:endParaRPr>
          </a:p>
        </p:txBody>
      </p:sp>
      <p:pic>
        <p:nvPicPr>
          <p:cNvPr id="264" name="Google Shape;264;p64" descr="C:\Users\lenovo\Desktop\post-ity\post-it-1975179_1920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225626">
            <a:off x="1383369" y="1591881"/>
            <a:ext cx="1339652" cy="1222298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64"/>
          <p:cNvSpPr txBox="1"/>
          <p:nvPr/>
        </p:nvSpPr>
        <p:spPr>
          <a:xfrm>
            <a:off x="1665941" y="2203029"/>
            <a:ext cx="1086742" cy="209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953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Bookman Old Style"/>
                <a:cs typeface="Calibri" panose="020F0502020204030204" pitchFamily="34" charset="0"/>
                <a:sym typeface="Bookman Old Style"/>
              </a:rPr>
              <a:t>DYNAMICZNY</a:t>
            </a:r>
            <a:endParaRPr sz="953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Bookman Old Style"/>
              <a:cs typeface="Calibri" panose="020F0502020204030204" pitchFamily="34" charset="0"/>
              <a:sym typeface="Bookman Old Style"/>
            </a:endParaRPr>
          </a:p>
        </p:txBody>
      </p:sp>
      <p:pic>
        <p:nvPicPr>
          <p:cNvPr id="266" name="Google Shape;266;p64" descr="C:\Users\lenovo\Desktop\post-ity\post-it-1975179_19203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19796" y="2498141"/>
            <a:ext cx="1197522" cy="1373144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64"/>
          <p:cNvSpPr txBox="1"/>
          <p:nvPr/>
        </p:nvSpPr>
        <p:spPr>
          <a:xfrm rot="242422">
            <a:off x="3344857" y="2909939"/>
            <a:ext cx="1086808" cy="356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953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Bookman Old Style"/>
                <a:cs typeface="Calibri" panose="020F0502020204030204" pitchFamily="34" charset="0"/>
                <a:sym typeface="Bookman Old Style"/>
              </a:rPr>
              <a:t>WYMAGA KWALIFIKACJI</a:t>
            </a:r>
            <a:endParaRPr sz="953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Bookman Old Style"/>
              <a:cs typeface="Calibri" panose="020F0502020204030204" pitchFamily="34" charset="0"/>
              <a:sym typeface="Bookman Old Style"/>
            </a:endParaRPr>
          </a:p>
        </p:txBody>
      </p:sp>
      <p:pic>
        <p:nvPicPr>
          <p:cNvPr id="268" name="Google Shape;268;p64" descr="C:\Users\lenovo\Desktop\post-ity\post-it-1975179_19207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214617">
            <a:off x="4569737" y="1577832"/>
            <a:ext cx="1403859" cy="125039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64"/>
          <p:cNvSpPr txBox="1"/>
          <p:nvPr/>
        </p:nvSpPr>
        <p:spPr>
          <a:xfrm>
            <a:off x="5006050" y="2130554"/>
            <a:ext cx="975228" cy="209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953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Bookman Old Style"/>
                <a:cs typeface="Calibri" panose="020F0502020204030204" pitchFamily="34" charset="0"/>
                <a:sym typeface="Bookman Old Style"/>
              </a:rPr>
              <a:t>ZMIENNY</a:t>
            </a:r>
            <a:endParaRPr sz="953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Bookman Old Style"/>
              <a:cs typeface="Calibri" panose="020F0502020204030204" pitchFamily="34" charset="0"/>
              <a:sym typeface="Bookman Old Style"/>
            </a:endParaRPr>
          </a:p>
        </p:txBody>
      </p:sp>
      <p:pic>
        <p:nvPicPr>
          <p:cNvPr id="270" name="Google Shape;270;p64" descr="C:\Users\lenovo\Desktop\post-ity\post-it-1975179_19205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71530" y="1071735"/>
            <a:ext cx="1201591" cy="143091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64"/>
          <p:cNvSpPr txBox="1"/>
          <p:nvPr/>
        </p:nvSpPr>
        <p:spPr>
          <a:xfrm rot="380119">
            <a:off x="3239963" y="1758732"/>
            <a:ext cx="1086742" cy="209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25" tIns="31100" rIns="62225" bIns="311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953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Bookman Old Style"/>
                <a:cs typeface="Calibri" panose="020F0502020204030204" pitchFamily="34" charset="0"/>
                <a:sym typeface="Bookman Old Style"/>
              </a:rPr>
              <a:t>WYMAGAJĄCY</a:t>
            </a:r>
            <a:endParaRPr sz="953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Bookman Old Style"/>
              <a:cs typeface="Calibri" panose="020F0502020204030204" pitchFamily="34" charset="0"/>
              <a:sym typeface="Bookman Old Styl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_Projekt niestandardowy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Projekt niestandardowy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357</Words>
  <Application>Microsoft Office PowerPoint</Application>
  <PresentationFormat>Pokaz na ekranie (16:9)</PresentationFormat>
  <Paragraphs>101</Paragraphs>
  <Slides>31</Slides>
  <Notes>31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31</vt:i4>
      </vt:variant>
    </vt:vector>
  </HeadingPairs>
  <TitlesOfParts>
    <vt:vector size="38" baseType="lpstr">
      <vt:lpstr>Arial</vt:lpstr>
      <vt:lpstr>Noto Sans Symbols</vt:lpstr>
      <vt:lpstr>Calibri</vt:lpstr>
      <vt:lpstr>Bookman Old Style</vt:lpstr>
      <vt:lpstr>Avenir</vt:lpstr>
      <vt:lpstr>2_Projekt niestandardowy</vt:lpstr>
      <vt:lpstr>4_Projekt niestandardowy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MINI DEBATA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Anna Nowak</dc:creator>
  <cp:lastModifiedBy>Skokowski Paweł</cp:lastModifiedBy>
  <cp:revision>1</cp:revision>
  <dcterms:created xsi:type="dcterms:W3CDTF">2018-06-28T12:14:19Z</dcterms:created>
  <dcterms:modified xsi:type="dcterms:W3CDTF">2023-11-21T11:56:45Z</dcterms:modified>
</cp:coreProperties>
</file>