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74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bZxnFwyoTiAKbihktUYWqtAFh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30" name="Google Shape;43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8" name="Google Shape;468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78" name="Google Shape;478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6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"/>
              <a:t>A</a:t>
            </a:r>
            <a:endParaRPr/>
          </a:p>
        </p:txBody>
      </p:sp>
      <p:sp>
        <p:nvSpPr>
          <p:cNvPr id="487" name="Google Shape;487;p6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6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"/>
              <a:t>A</a:t>
            </a:r>
            <a:endParaRPr/>
          </a:p>
        </p:txBody>
      </p:sp>
      <p:sp>
        <p:nvSpPr>
          <p:cNvPr id="497" name="Google Shape;497;p6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"/>
              <a:t>A</a:t>
            </a:r>
            <a:endParaRPr/>
          </a:p>
        </p:txBody>
      </p:sp>
      <p:sp>
        <p:nvSpPr>
          <p:cNvPr id="506" name="Google Shape;506;p7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7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"/>
              <a:t>A</a:t>
            </a:r>
            <a:endParaRPr/>
          </a:p>
        </p:txBody>
      </p:sp>
      <p:sp>
        <p:nvSpPr>
          <p:cNvPr id="515" name="Google Shape;515;p7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23" name="Google Shape;523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9" name="Google Shape;30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6" name="Google Shape;31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3" name="Google Shape;36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1" name="Google Shape;37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7" name="Google Shape;387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7" name="Google Shape;387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03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7" name="Google Shape;387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07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6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4" name="Google Shape;414;p6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7"/>
          <p:cNvSpPr txBox="1">
            <a:spLocks noGrp="1"/>
          </p:cNvSpPr>
          <p:nvPr>
            <p:ph type="title"/>
          </p:nvPr>
        </p:nvSpPr>
        <p:spPr>
          <a:xfrm>
            <a:off x="507738" y="3207200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21"/>
              <a:buFont typeface="Calibri"/>
              <a:buNone/>
              <a:defRPr sz="2465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57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91795" algn="l" rtl="0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chemeClr val="lt1"/>
              </a:buClr>
              <a:buSzPts val="2570"/>
              <a:buFont typeface="Arial"/>
              <a:buChar char="•"/>
              <a:defRPr sz="174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9506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2219"/>
              <a:buFont typeface="Arial"/>
              <a:buChar char="•"/>
              <a:defRPr sz="15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281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869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1" name="Google Shape;9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8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4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4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5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5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6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6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7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7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8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8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lajd tytułowy">
  <p:cSld name="7_Slajd tytułow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9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9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Slajd tytułowy">
  <p:cSld name="16_Slajd tytułow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0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80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80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80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Slajd tytułowy">
  <p:cSld name="23_Slajd tytułow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1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81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81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81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7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47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47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47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47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47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47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47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7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7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7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7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Slajd tytułowy">
  <p:cSld name="24_Slajd tytułow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2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82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82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82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Slajd tytułowy">
  <p:cSld name="25_Slajd tytułow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3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83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83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83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Slajd tytułowy">
  <p:cSld name="27_Slajd tytułow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4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84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84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84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Slajd tytułowy">
  <p:cSld name="29_Slajd tytułow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5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85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85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85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Slajd tytułowy">
  <p:cSld name="30_Slajd tytułow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6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86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86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86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Slajd tytułowy">
  <p:cSld name="31_Slajd tytułow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7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87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87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87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Slajd tytułowy">
  <p:cSld name="32_Slajd tytułow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8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88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88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88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Slajd tytułowy">
  <p:cSld name="33_Slajd tytułow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9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89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89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89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Slajd tytułowy">
  <p:cSld name="34_Slajd tytułow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0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90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90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90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Slajd tytułowy">
  <p:cSld name="35_Slajd tytułow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1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91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91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91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/>
          <p:nvPr/>
        </p:nvSpPr>
        <p:spPr>
          <a:xfrm>
            <a:off x="466214" y="3462529"/>
            <a:ext cx="3210842" cy="882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46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46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46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46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46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46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46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46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6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6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6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6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Slajd tytułowy">
  <p:cSld name="36_Slajd tytułow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2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92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92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92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Slajd tytułowy">
  <p:cSld name="38_Slajd tytułow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3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93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93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93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Slajd tytułowy">
  <p:cSld name="39_Slajd tytułow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4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94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94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94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Slajd tytułowy">
  <p:cSld name="40_Slajd tytułow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5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95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95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95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Slajd tytułowy">
  <p:cSld name="41_Slajd tytułow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6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6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96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96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Slajd tytułowy">
  <p:cSld name="42_Slajd tytułow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7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97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97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97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Slajd tytułowy">
  <p:cSld name="43_Slajd tytułow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8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98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98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98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Slajd tytułowy">
  <p:cSld name="44_Slajd tytułow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9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99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99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99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Slajd tytułowy">
  <p:cSld name="45_Slajd tytułow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0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00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0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0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Slajd tytułowy">
  <p:cSld name="48_Slajd tytułow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1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01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1"/>
          <p:cNvSpPr/>
          <p:nvPr/>
        </p:nvSpPr>
        <p:spPr>
          <a:xfrm>
            <a:off x="0" y="699353"/>
            <a:ext cx="9144000" cy="3920672"/>
          </a:xfrm>
          <a:prstGeom prst="rect">
            <a:avLst/>
          </a:prstGeom>
          <a:solidFill>
            <a:srgbClr val="0095DA">
              <a:alpha val="68627"/>
            </a:srgbClr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48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48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48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48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48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48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48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48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48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8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8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8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8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Wspieranie funkcjonowania i doskonalenie ZSK na rzecz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wykorzystania oferowanych w nim rozwiązań do realizacji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celów strategii rozwoju kraju – ZSK 5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Slajd tytułowy">
  <p:cSld name="49_Slajd tytułow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2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02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2"/>
          <p:cNvSpPr/>
          <p:nvPr/>
        </p:nvSpPr>
        <p:spPr>
          <a:xfrm>
            <a:off x="0" y="699353"/>
            <a:ext cx="9144000" cy="3920672"/>
          </a:xfrm>
          <a:prstGeom prst="rect">
            <a:avLst/>
          </a:prstGeom>
          <a:solidFill>
            <a:srgbClr val="0095DA">
              <a:alpha val="68627"/>
            </a:srgbClr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Slajd tytułowy">
  <p:cSld name="54_Slajd tytułow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3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03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3"/>
          <p:cNvSpPr/>
          <p:nvPr/>
        </p:nvSpPr>
        <p:spPr>
          <a:xfrm>
            <a:off x="0" y="699353"/>
            <a:ext cx="9144000" cy="3920672"/>
          </a:xfrm>
          <a:prstGeom prst="rect">
            <a:avLst/>
          </a:prstGeom>
          <a:solidFill>
            <a:srgbClr val="0095DA">
              <a:alpha val="68627"/>
            </a:srgbClr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Slajd tytułowy">
  <p:cSld name="55_Slajd tytułow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4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04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104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104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Slajd tytułowy">
  <p:cSld name="56_Slajd tytułow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5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05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05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Slajd tytułowy">
  <p:cSld name="57_Slajd tytułow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6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06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106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106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Slajd tytułowy">
  <p:cSld name="58_Slajd tytułow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7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7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7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07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Slajd tytułowy">
  <p:cSld name="59_Slajd tytułow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8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08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8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8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Slajd tytułowy">
  <p:cSld name="28_Slajd tytułow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9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09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109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109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lajd tytułowy">
  <p:cSld name="14_Slajd tytułow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0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10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110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110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Slajd tytułowy">
  <p:cSld name="37_Slajd tytułow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1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11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11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11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lajd tytułowy">
  <p:cSld name="8_Slajd tytułowy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2"/>
          <p:cNvSpPr txBox="1">
            <a:spLocks noGrp="1"/>
          </p:cNvSpPr>
          <p:nvPr>
            <p:ph type="title"/>
          </p:nvPr>
        </p:nvSpPr>
        <p:spPr>
          <a:xfrm>
            <a:off x="507738" y="3207200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21"/>
              <a:buFont typeface="Calibri"/>
              <a:buNone/>
              <a:defRPr sz="2465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112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91795" algn="l" rtl="0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chemeClr val="lt1"/>
              </a:buClr>
              <a:buSzPts val="2570"/>
              <a:buFont typeface="Arial"/>
              <a:buChar char="•"/>
              <a:defRPr sz="174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9506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2219"/>
              <a:buFont typeface="Arial"/>
              <a:buChar char="•"/>
              <a:defRPr sz="15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281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869"/>
              <a:buFont typeface="Arial"/>
              <a:buChar char="•"/>
              <a:defRPr sz="12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2422" algn="l" rtl="0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635"/>
              <a:buFont typeface="Arial"/>
              <a:buChar char="•"/>
              <a:defRPr sz="11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0" name="Google Shape;270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8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lajd tytułowy">
  <p:cSld name="9_Slajd tytułow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3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3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Slajd tytułowy">
  <p:cSld name="47_Slajd tytułow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4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4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Slajd tytułowy">
  <p:cSld name="50_Slajd tytułow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5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5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Slajd tytułowy">
  <p:cSld name="51_Slajd tytułow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6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6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Slajd tytułowy">
  <p:cSld name="52_Slajd tytułowy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7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17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117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117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Slajd tytułowy">
  <p:cSld name="53_Slajd tytułow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8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8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Slajd tytułowy">
  <p:cSld name="60_Slajd tytułow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9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9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Slajd tytułowy">
  <p:cSld name="61_Slajd tytułow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0"/>
          <p:cNvSpPr/>
          <p:nvPr/>
        </p:nvSpPr>
        <p:spPr>
          <a:xfrm>
            <a:off x="432193" y="1469571"/>
            <a:ext cx="3211545" cy="12059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81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8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20"/>
          <p:cNvSpPr/>
          <p:nvPr/>
        </p:nvSpPr>
        <p:spPr>
          <a:xfrm>
            <a:off x="3874785" y="3251428"/>
            <a:ext cx="334609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1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53" b="0" i="0" u="none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953" b="0" i="0" u="sng" strike="noStrike" cap="none">
                <a:solidFill>
                  <a:srgbClr val="0B205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sng" strike="noStrike" cap="none">
              <a:solidFill>
                <a:srgbClr val="0B2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 1">
  <p:cSld name="1_Slajd tytułowy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1"/>
          <p:cNvSpPr txBox="1">
            <a:spLocks noGrp="1"/>
          </p:cNvSpPr>
          <p:nvPr>
            <p:ph type="title"/>
          </p:nvPr>
        </p:nvSpPr>
        <p:spPr>
          <a:xfrm>
            <a:off x="628650" y="3207197"/>
            <a:ext cx="7886697" cy="34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4400"/>
              <a:buFont typeface="Calibri"/>
              <a:buNone/>
              <a:defRPr sz="2995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121"/>
          <p:cNvSpPr txBox="1">
            <a:spLocks noGrp="1"/>
          </p:cNvSpPr>
          <p:nvPr>
            <p:ph type="body" idx="1"/>
          </p:nvPr>
        </p:nvSpPr>
        <p:spPr>
          <a:xfrm>
            <a:off x="628650" y="3618379"/>
            <a:ext cx="7886697" cy="34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68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9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6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3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body" idx="1"/>
          </p:nvPr>
        </p:nvSpPr>
        <p:spPr>
          <a:xfrm>
            <a:off x="944014" y="1253580"/>
            <a:ext cx="7885477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81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✔"/>
              <a:defRPr sz="1634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✔"/>
              <a:defRPr sz="1498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✔"/>
              <a:defRPr sz="1361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✔"/>
              <a:defRPr sz="122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✔"/>
              <a:defRPr sz="122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title"/>
          </p:nvPr>
        </p:nvSpPr>
        <p:spPr>
          <a:xfrm>
            <a:off x="935943" y="478713"/>
            <a:ext cx="7885477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2042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lajd tytułowy">
  <p:cSld name="17_Slajd tytułow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/>
          <p:nvPr/>
        </p:nvSpPr>
        <p:spPr>
          <a:xfrm>
            <a:off x="0" y="0"/>
            <a:ext cx="9144000" cy="1903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5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53" descr="Wycinek ekran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00" y="91157"/>
            <a:ext cx="605414" cy="517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53"/>
          <p:cNvCxnSpPr/>
          <p:nvPr/>
        </p:nvCxnSpPr>
        <p:spPr>
          <a:xfrm rot="10800000" flipH="1">
            <a:off x="0" y="690720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53"/>
          <p:cNvCxnSpPr/>
          <p:nvPr/>
        </p:nvCxnSpPr>
        <p:spPr>
          <a:xfrm rot="10800000" flipH="1">
            <a:off x="20" y="4603875"/>
            <a:ext cx="9144000" cy="7590"/>
          </a:xfrm>
          <a:prstGeom prst="straightConnector1">
            <a:avLst/>
          </a:prstGeom>
          <a:noFill/>
          <a:ln w="9525" cap="flat" cmpd="sng">
            <a:solidFill>
              <a:srgbClr val="0095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>
  <p:cSld name="Pust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7.xml"/><Relationship Id="rId58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2.xml"/><Relationship Id="rId51" Type="http://schemas.openxmlformats.org/officeDocument/2006/relationships/slideLayout" Target="../slideLayouts/slideLayout55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54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53.xml"/><Relationship Id="rId57" Type="http://schemas.openxmlformats.org/officeDocument/2006/relationships/image" Target="../media/image6.jpg"/><Relationship Id="rId10" Type="http://schemas.openxmlformats.org/officeDocument/2006/relationships/slideLayout" Target="../slideLayouts/slideLayout14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0"/>
          <p:cNvPicPr preferRelativeResize="0"/>
          <p:nvPr/>
        </p:nvPicPr>
        <p:blipFill rotWithShape="1">
          <a:blip r:embed="rId7">
            <a:alphaModFix/>
          </a:blip>
          <a:srcRect l="52" t="11202" r="54" b="-9900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 rot="10800000" flipH="1">
            <a:off x="2494356" y="0"/>
            <a:ext cx="66496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7418216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2"/>
          <p:cNvSpPr/>
          <p:nvPr/>
        </p:nvSpPr>
        <p:spPr>
          <a:xfrm>
            <a:off x="5664314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51"/>
              <a:buFont typeface="Calibri"/>
              <a:buNone/>
            </a:pPr>
            <a:r>
              <a:rPr lang="pl" sz="715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715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42"/>
          <p:cNvCxnSpPr/>
          <p:nvPr/>
        </p:nvCxnSpPr>
        <p:spPr>
          <a:xfrm rot="10800000">
            <a:off x="7312587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  <p:sldLayoutId id="2147483704" r:id="rId51"/>
    <p:sldLayoutId id="2147483705" r:id="rId52"/>
    <p:sldLayoutId id="2147483706" r:id="rId53"/>
    <p:sldLayoutId id="2147483707" r:id="rId54"/>
    <p:sldLayoutId id="2147483708" r:id="rId5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walifikacje.gov.pl/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kCokjs9N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"/>
          <p:cNvSpPr txBox="1">
            <a:spLocks noGrp="1"/>
          </p:cNvSpPr>
          <p:nvPr>
            <p:ph type="body" idx="1"/>
          </p:nvPr>
        </p:nvSpPr>
        <p:spPr>
          <a:xfrm>
            <a:off x="528125" y="2151599"/>
            <a:ext cx="6422802" cy="86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58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" sz="2500" b="1" dirty="0">
                <a:latin typeface="Arial"/>
                <a:ea typeface="Arial"/>
                <a:cs typeface="Arial"/>
                <a:sym typeface="Arial"/>
              </a:rPr>
              <a:t>Wprowadzenie do Zintegrowanego Systemu Kwalifikacji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65"/>
          <p:cNvGrpSpPr/>
          <p:nvPr/>
        </p:nvGrpSpPr>
        <p:grpSpPr>
          <a:xfrm>
            <a:off x="1747023" y="971391"/>
            <a:ext cx="4599988" cy="3505621"/>
            <a:chOff x="1237467" y="1676274"/>
            <a:chExt cx="6005454" cy="4709094"/>
          </a:xfrm>
        </p:grpSpPr>
        <p:grpSp>
          <p:nvGrpSpPr>
            <p:cNvPr id="433" name="Google Shape;433;p65"/>
            <p:cNvGrpSpPr/>
            <p:nvPr/>
          </p:nvGrpSpPr>
          <p:grpSpPr>
            <a:xfrm>
              <a:off x="3641628" y="1691624"/>
              <a:ext cx="3601291" cy="1343273"/>
              <a:chOff x="7940658" y="1703459"/>
              <a:chExt cx="1345117" cy="1343273"/>
            </a:xfrm>
          </p:grpSpPr>
          <p:sp>
            <p:nvSpPr>
              <p:cNvPr id="434" name="Google Shape;434;p65"/>
              <p:cNvSpPr/>
              <p:nvPr/>
            </p:nvSpPr>
            <p:spPr>
              <a:xfrm>
                <a:off x="7940658" y="1703459"/>
                <a:ext cx="1345117" cy="1343273"/>
              </a:xfrm>
              <a:custGeom>
                <a:avLst/>
                <a:gdLst/>
                <a:ahLst/>
                <a:cxnLst/>
                <a:rect l="l" t="t" r="r" b="b"/>
                <a:pathLst>
                  <a:path w="1376172" h="786384" extrusionOk="0">
                    <a:moveTo>
                      <a:pt x="0" y="0"/>
                    </a:moveTo>
                    <a:lnTo>
                      <a:pt x="982980" y="0"/>
                    </a:lnTo>
                    <a:cubicBezTo>
                      <a:pt x="1200134" y="0"/>
                      <a:pt x="1376172" y="176038"/>
                      <a:pt x="1376172" y="393192"/>
                    </a:cubicBezTo>
                    <a:lnTo>
                      <a:pt x="1376172" y="786384"/>
                    </a:lnTo>
                    <a:lnTo>
                      <a:pt x="0" y="786384"/>
                    </a:lnTo>
                    <a:close/>
                  </a:path>
                </a:pathLst>
              </a:custGeom>
              <a:solidFill>
                <a:srgbClr val="DAE3F3"/>
              </a:solidFill>
              <a:ln>
                <a:noFill/>
              </a:ln>
            </p:spPr>
            <p:txBody>
              <a:bodyPr spcFirstLastPara="1" wrap="square" lIns="62225" tIns="31100" rIns="62225" bIns="311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96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65"/>
              <p:cNvSpPr txBox="1"/>
              <p:nvPr/>
            </p:nvSpPr>
            <p:spPr>
              <a:xfrm>
                <a:off x="8583732" y="2337550"/>
                <a:ext cx="5718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2225" tIns="31100" rIns="62225" bIns="311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" sz="1225" b="1" i="0" u="none" strike="noStrike" cap="none" dirty="0">
                    <a:solidFill>
                      <a:srgbClr val="11316F"/>
                    </a:solidFill>
                  </a:rPr>
                  <a:t>Kwalifikacja</a:t>
                </a:r>
                <a:endParaRPr sz="953" i="0" u="none" strike="noStrike" cap="non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6" name="Google Shape;436;p65"/>
            <p:cNvGrpSpPr/>
            <p:nvPr/>
          </p:nvGrpSpPr>
          <p:grpSpPr>
            <a:xfrm>
              <a:off x="4258023" y="3056003"/>
              <a:ext cx="2984897" cy="1095107"/>
              <a:chOff x="7937592" y="3056003"/>
              <a:chExt cx="1345115" cy="1095107"/>
            </a:xfrm>
          </p:grpSpPr>
          <p:sp>
            <p:nvSpPr>
              <p:cNvPr id="437" name="Google Shape;437;p65"/>
              <p:cNvSpPr/>
              <p:nvPr/>
            </p:nvSpPr>
            <p:spPr>
              <a:xfrm>
                <a:off x="7937592" y="3056003"/>
                <a:ext cx="1345115" cy="1095107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txBody>
              <a:bodyPr spcFirstLastPara="1" wrap="square" lIns="62225" tIns="31100" rIns="62225" bIns="311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96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65"/>
              <p:cNvSpPr/>
              <p:nvPr/>
            </p:nvSpPr>
            <p:spPr>
              <a:xfrm>
                <a:off x="8340203" y="3124162"/>
                <a:ext cx="897135" cy="918548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txBody>
              <a:bodyPr spcFirstLastPara="1" wrap="square" lIns="62225" tIns="31100" rIns="62225" bIns="311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" sz="1225" b="1" i="0" u="none" strike="noStrike" cap="none">
                    <a:solidFill>
                      <a:srgbClr val="11316F"/>
                    </a:solidFill>
                  </a:rPr>
                  <a:t>Walidacja</a:t>
                </a:r>
                <a:endParaRPr sz="953" i="0" u="none" strike="noStrike" cap="none">
                  <a:solidFill>
                    <a:srgbClr val="000000"/>
                  </a:solidFill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" sz="1225" b="1" i="0" u="none" strike="noStrike" cap="none">
                    <a:solidFill>
                      <a:srgbClr val="11316F"/>
                    </a:solidFill>
                  </a:rPr>
                  <a:t>i</a:t>
                </a:r>
                <a:endParaRPr sz="953" i="0" u="none" strike="noStrike" cap="none">
                  <a:solidFill>
                    <a:srgbClr val="000000"/>
                  </a:solidFill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" sz="1225" b="1">
                    <a:solidFill>
                      <a:srgbClr val="11316F"/>
                    </a:solidFill>
                  </a:rPr>
                  <a:t>c</a:t>
                </a:r>
                <a:r>
                  <a:rPr lang="pl" sz="1225" b="1" i="0" u="none" strike="noStrike" cap="none">
                    <a:solidFill>
                      <a:srgbClr val="11316F"/>
                    </a:solidFill>
                  </a:rPr>
                  <a:t>ertyfikowanie</a:t>
                </a:r>
                <a:endParaRPr sz="953" i="0" u="none" strike="noStrike" cap="non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9" name="Google Shape;439;p65"/>
            <p:cNvGrpSpPr/>
            <p:nvPr/>
          </p:nvGrpSpPr>
          <p:grpSpPr>
            <a:xfrm>
              <a:off x="4894088" y="4171383"/>
              <a:ext cx="2348828" cy="1096110"/>
              <a:chOff x="7977601" y="4171383"/>
              <a:chExt cx="1322929" cy="1096110"/>
            </a:xfrm>
          </p:grpSpPr>
          <p:sp>
            <p:nvSpPr>
              <p:cNvPr id="440" name="Google Shape;440;p65"/>
              <p:cNvSpPr/>
              <p:nvPr/>
            </p:nvSpPr>
            <p:spPr>
              <a:xfrm>
                <a:off x="7977601" y="4171383"/>
                <a:ext cx="1322929" cy="1096110"/>
              </a:xfrm>
              <a:prstGeom prst="rect">
                <a:avLst/>
              </a:prstGeom>
              <a:solidFill>
                <a:srgbClr val="8FAADC"/>
              </a:solidFill>
              <a:ln>
                <a:noFill/>
              </a:ln>
            </p:spPr>
            <p:txBody>
              <a:bodyPr spcFirstLastPara="1" wrap="square" lIns="62225" tIns="31100" rIns="62225" bIns="311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96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65"/>
              <p:cNvSpPr/>
              <p:nvPr/>
            </p:nvSpPr>
            <p:spPr>
              <a:xfrm>
                <a:off x="8324572" y="4399206"/>
                <a:ext cx="876600" cy="6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2225" tIns="31100" rIns="62225" bIns="311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" sz="1225" b="1" i="0" u="none" strike="noStrike" cap="none">
                    <a:solidFill>
                      <a:srgbClr val="002060"/>
                    </a:solidFill>
                  </a:rPr>
                  <a:t>Efekty  </a:t>
                </a:r>
                <a:endParaRPr sz="953" i="0" u="none" strike="noStrike" cap="none">
                  <a:solidFill>
                    <a:srgbClr val="000000"/>
                  </a:solidFill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" sz="1225" b="1" i="0" u="none" strike="noStrike" cap="none">
                    <a:solidFill>
                      <a:srgbClr val="002060"/>
                    </a:solidFill>
                  </a:rPr>
                  <a:t>uczenia się</a:t>
                </a:r>
                <a:endParaRPr sz="953" i="0" u="none" strike="noStrike" cap="non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" name="Google Shape;442;p65"/>
            <p:cNvGrpSpPr/>
            <p:nvPr/>
          </p:nvGrpSpPr>
          <p:grpSpPr>
            <a:xfrm>
              <a:off x="5482150" y="5290261"/>
              <a:ext cx="1760771" cy="1095107"/>
              <a:chOff x="7924664" y="5290261"/>
              <a:chExt cx="1345996" cy="1095107"/>
            </a:xfrm>
          </p:grpSpPr>
          <p:sp>
            <p:nvSpPr>
              <p:cNvPr id="443" name="Google Shape;443;p65"/>
              <p:cNvSpPr/>
              <p:nvPr/>
            </p:nvSpPr>
            <p:spPr>
              <a:xfrm rot="10800000" flipH="1">
                <a:off x="7924664" y="5290261"/>
                <a:ext cx="1345996" cy="1095107"/>
              </a:xfrm>
              <a:custGeom>
                <a:avLst/>
                <a:gdLst/>
                <a:ahLst/>
                <a:cxnLst/>
                <a:rect l="l" t="t" r="r" b="b"/>
                <a:pathLst>
                  <a:path w="1376172" h="786384" extrusionOk="0">
                    <a:moveTo>
                      <a:pt x="0" y="0"/>
                    </a:moveTo>
                    <a:lnTo>
                      <a:pt x="982980" y="0"/>
                    </a:lnTo>
                    <a:cubicBezTo>
                      <a:pt x="1200134" y="0"/>
                      <a:pt x="1376172" y="176038"/>
                      <a:pt x="1376172" y="393192"/>
                    </a:cubicBezTo>
                    <a:lnTo>
                      <a:pt x="1376172" y="786384"/>
                    </a:lnTo>
                    <a:lnTo>
                      <a:pt x="0" y="786384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txBody>
              <a:bodyPr spcFirstLastPara="1" wrap="square" lIns="62225" tIns="31100" rIns="62225" bIns="311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96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65"/>
              <p:cNvSpPr/>
              <p:nvPr/>
            </p:nvSpPr>
            <p:spPr>
              <a:xfrm>
                <a:off x="7965401" y="5427528"/>
                <a:ext cx="1262700" cy="6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2225" tIns="31100" rIns="62225" bIns="311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" sz="1025" b="1" i="0" u="none" strike="noStrike" cap="none">
                    <a:solidFill>
                      <a:srgbClr val="FFFFFF"/>
                    </a:solidFill>
                  </a:rPr>
                  <a:t>Ścieżki </a:t>
                </a:r>
                <a:endParaRPr sz="753" i="0" u="none" strike="noStrike" cap="none">
                  <a:solidFill>
                    <a:srgbClr val="000000"/>
                  </a:solidFill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" sz="1025" b="1" i="0" u="none" strike="noStrike" cap="none">
                    <a:solidFill>
                      <a:srgbClr val="FFFFFF"/>
                    </a:solidFill>
                  </a:rPr>
                  <a:t>uczenia się</a:t>
                </a:r>
                <a:endParaRPr sz="753" i="0" u="none" strike="noStrike" cap="non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5" name="Google Shape;445;p65"/>
            <p:cNvSpPr/>
            <p:nvPr/>
          </p:nvSpPr>
          <p:spPr>
            <a:xfrm>
              <a:off x="1237467" y="5290186"/>
              <a:ext cx="4825905" cy="1095182"/>
            </a:xfrm>
            <a:custGeom>
              <a:avLst/>
              <a:gdLst/>
              <a:ahLst/>
              <a:cxnLst/>
              <a:rect l="l" t="t" r="r" b="b"/>
              <a:pathLst>
                <a:path w="5068957" h="1162880" extrusionOk="0">
                  <a:moveTo>
                    <a:pt x="601490" y="0"/>
                  </a:moveTo>
                  <a:lnTo>
                    <a:pt x="4467468" y="0"/>
                  </a:lnTo>
                  <a:lnTo>
                    <a:pt x="5068957" y="1162880"/>
                  </a:lnTo>
                  <a:lnTo>
                    <a:pt x="0" y="1162880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  <a:effectLst>
              <a:outerShdw blurRad="50800" dist="38100" sx="101000" sy="10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2225" tIns="31100" rIns="62225" bIns="31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9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65"/>
            <p:cNvGrpSpPr/>
            <p:nvPr/>
          </p:nvGrpSpPr>
          <p:grpSpPr>
            <a:xfrm>
              <a:off x="2240184" y="5418561"/>
              <a:ext cx="2714506" cy="782799"/>
              <a:chOff x="2254142" y="5352074"/>
              <a:chExt cx="2714506" cy="782799"/>
            </a:xfrm>
          </p:grpSpPr>
          <p:pic>
            <p:nvPicPr>
              <p:cNvPr id="447" name="Google Shape;447;p65" descr="Czapka ukończenia szkoły z wypełnieniem pełnym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254142" y="5352074"/>
                <a:ext cx="770114" cy="782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8" name="Google Shape;448;p65" descr="Klasa z wypełnieniem pełnym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258175" y="5401210"/>
                <a:ext cx="686696" cy="684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9" name="Google Shape;449;p65" descr="Osoba z pomysłem z wypełnieniem pełnym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44035" y="5401212"/>
                <a:ext cx="724613" cy="7072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50" name="Google Shape;450;p65"/>
            <p:cNvSpPr/>
            <p:nvPr/>
          </p:nvSpPr>
          <p:spPr>
            <a:xfrm>
              <a:off x="1832375" y="4168974"/>
              <a:ext cx="3624096" cy="1095181"/>
            </a:xfrm>
            <a:custGeom>
              <a:avLst/>
              <a:gdLst/>
              <a:ahLst/>
              <a:cxnLst/>
              <a:rect l="l" t="t" r="r" b="b"/>
              <a:pathLst>
                <a:path w="3865979" h="1162879" extrusionOk="0">
                  <a:moveTo>
                    <a:pt x="601490" y="0"/>
                  </a:moveTo>
                  <a:lnTo>
                    <a:pt x="3264490" y="0"/>
                  </a:lnTo>
                  <a:lnTo>
                    <a:pt x="3865979" y="1162879"/>
                  </a:lnTo>
                  <a:lnTo>
                    <a:pt x="0" y="1162879"/>
                  </a:lnTo>
                  <a:close/>
                </a:path>
              </a:pathLst>
            </a:custGeom>
            <a:solidFill>
              <a:srgbClr val="8DA9DB"/>
            </a:solidFill>
            <a:ln w="12700" cap="flat" cmpd="sng">
              <a:solidFill>
                <a:srgbClr val="8DA9D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sx="101000" sy="10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2225" tIns="31100" rIns="62225" bIns="31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9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1" name="Google Shape;451;p65"/>
            <p:cNvGrpSpPr/>
            <p:nvPr/>
          </p:nvGrpSpPr>
          <p:grpSpPr>
            <a:xfrm>
              <a:off x="2298031" y="4365241"/>
              <a:ext cx="2625055" cy="833317"/>
              <a:chOff x="2248797" y="4359922"/>
              <a:chExt cx="2625055" cy="833317"/>
            </a:xfrm>
          </p:grpSpPr>
          <p:pic>
            <p:nvPicPr>
              <p:cNvPr id="452" name="Google Shape;452;p65" descr="Książki z wypełnieniem pełnym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248797" y="4455934"/>
                <a:ext cx="712268" cy="710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5400" dist="38100" dir="2700000" sx="102000" sy="102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3" name="Google Shape;453;p65" descr="Narzędzia z wypełnieniem pełny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229187" y="4450236"/>
                <a:ext cx="588202" cy="5864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5400" dist="63500" dir="2700000" sx="102000" sy="102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4" name="Google Shape;454;p65" descr="Influencer z wypełnieniem pełnym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038040" y="4359922"/>
                <a:ext cx="835812" cy="83331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5400" dist="25400" dir="2700000" sx="102000" sy="102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sp>
          <p:nvSpPr>
            <p:cNvPr id="455" name="Google Shape;455;p65"/>
            <p:cNvSpPr/>
            <p:nvPr/>
          </p:nvSpPr>
          <p:spPr>
            <a:xfrm>
              <a:off x="2396767" y="3054923"/>
              <a:ext cx="2497321" cy="1095181"/>
            </a:xfrm>
            <a:custGeom>
              <a:avLst/>
              <a:gdLst/>
              <a:ahLst/>
              <a:cxnLst/>
              <a:rect l="l" t="t" r="r" b="b"/>
              <a:pathLst>
                <a:path w="2696530" h="1162879" extrusionOk="0">
                  <a:moveTo>
                    <a:pt x="601490" y="0"/>
                  </a:moveTo>
                  <a:lnTo>
                    <a:pt x="2095041" y="0"/>
                  </a:lnTo>
                  <a:lnTo>
                    <a:pt x="2696530" y="1162879"/>
                  </a:lnTo>
                  <a:lnTo>
                    <a:pt x="0" y="1162879"/>
                  </a:lnTo>
                  <a:close/>
                </a:path>
              </a:pathLst>
            </a:custGeom>
            <a:solidFill>
              <a:srgbClr val="B3C6E7"/>
            </a:solidFill>
            <a:ln>
              <a:noFill/>
            </a:ln>
            <a:effectLst>
              <a:outerShdw blurRad="50800" dist="38100" sx="101000" sy="10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2225" tIns="31100" rIns="62225" bIns="31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9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65"/>
            <p:cNvSpPr/>
            <p:nvPr/>
          </p:nvSpPr>
          <p:spPr>
            <a:xfrm>
              <a:off x="2949802" y="1676274"/>
              <a:ext cx="1383651" cy="1359716"/>
            </a:xfrm>
            <a:custGeom>
              <a:avLst/>
              <a:gdLst/>
              <a:ahLst/>
              <a:cxnLst/>
              <a:rect l="l" t="t" r="r" b="b"/>
              <a:pathLst>
                <a:path w="1493551" h="1443766" extrusionOk="0">
                  <a:moveTo>
                    <a:pt x="746775" y="0"/>
                  </a:moveTo>
                  <a:lnTo>
                    <a:pt x="1493551" y="1443766"/>
                  </a:lnTo>
                  <a:lnTo>
                    <a:pt x="0" y="1443766"/>
                  </a:lnTo>
                  <a:close/>
                </a:path>
              </a:pathLst>
            </a:custGeom>
            <a:solidFill>
              <a:srgbClr val="D8E2F3"/>
            </a:solidFill>
            <a:ln>
              <a:noFill/>
            </a:ln>
            <a:effectLst>
              <a:outerShdw blurRad="50800" dist="38100" sx="101000" sy="10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2225" tIns="31100" rIns="62225" bIns="31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9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65"/>
          <p:cNvGrpSpPr/>
          <p:nvPr/>
        </p:nvGrpSpPr>
        <p:grpSpPr>
          <a:xfrm>
            <a:off x="3370039" y="1316477"/>
            <a:ext cx="476113" cy="735899"/>
            <a:chOff x="8759161" y="1591574"/>
            <a:chExt cx="914400" cy="1413333"/>
          </a:xfrm>
        </p:grpSpPr>
        <p:pic>
          <p:nvPicPr>
            <p:cNvPr id="459" name="Google Shape;459;p65" descr="Uścisk dłoni z wypełnieniem pełnym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856361" y="2284907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65" descr="Podkładka — odznaka z wypełnieniem pełnym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59161" y="159157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1" name="Google Shape;461;p65" descr="Grupa docelowa z wypełnieniem pełnym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44498" y="2160605"/>
            <a:ext cx="563597" cy="5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5" descr="Podkładka — różne z wypełnieniem pełnym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14386" y="2173612"/>
            <a:ext cx="513340" cy="51334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5"/>
          <p:cNvSpPr txBox="1"/>
          <p:nvPr/>
        </p:nvSpPr>
        <p:spPr>
          <a:xfrm>
            <a:off x="7820803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26;p64">
            <a:extLst>
              <a:ext uri="{FF2B5EF4-FFF2-40B4-BE49-F238E27FC236}">
                <a16:creationId xmlns:a16="http://schemas.microsoft.com/office/drawing/2014/main" id="{A1ECE0E9-66B3-7C6D-7319-BD2B5D517FDA}"/>
              </a:ext>
            </a:extLst>
          </p:cNvPr>
          <p:cNvSpPr txBox="1"/>
          <p:nvPr/>
        </p:nvSpPr>
        <p:spPr>
          <a:xfrm>
            <a:off x="931841" y="256685"/>
            <a:ext cx="7276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</a:rPr>
              <a:t>IDEA ZSK: LICZĄ SIĘ EFEKTY!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6"/>
          <p:cNvSpPr txBox="1"/>
          <p:nvPr/>
        </p:nvSpPr>
        <p:spPr>
          <a:xfrm rot="-375">
            <a:off x="699032" y="403708"/>
            <a:ext cx="6578831" cy="4125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i="0" u="none" strike="noStrike" cap="none" dirty="0">
                <a:solidFill>
                  <a:schemeClr val="tx1"/>
                </a:solidFill>
                <a:latin typeface="+mj-lt"/>
              </a:rPr>
              <a:t>KWALIFIKACJA</a:t>
            </a:r>
            <a:r>
              <a:rPr lang="pl" sz="1600" b="1" dirty="0">
                <a:solidFill>
                  <a:schemeClr val="tx1"/>
                </a:solidFill>
                <a:latin typeface="+mj-lt"/>
              </a:rPr>
              <a:t>:</a:t>
            </a:r>
            <a:br>
              <a:rPr lang="pl" sz="1600" b="1" i="0" u="none" strike="noStrike" cap="none" dirty="0">
                <a:solidFill>
                  <a:schemeClr val="tx1"/>
                </a:solidFill>
                <a:latin typeface="+mj-lt"/>
              </a:rPr>
            </a:br>
            <a:endParaRPr lang="pl" sz="1600" b="1" i="0" u="none" strike="noStrike" cap="none" dirty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i="0" strike="noStrike" cap="none" dirty="0">
                <a:solidFill>
                  <a:schemeClr val="tx1"/>
                </a:solidFill>
                <a:latin typeface="+mj-lt"/>
              </a:rPr>
              <a:t>zestaw efektów uczenia się </a:t>
            </a:r>
            <a:br>
              <a:rPr lang="pl" sz="1600" b="1" i="0" strike="noStrike" cap="none" dirty="0">
                <a:solidFill>
                  <a:schemeClr val="tx1"/>
                </a:solidFill>
                <a:latin typeface="+mj-lt"/>
              </a:rPr>
            </a:br>
            <a:r>
              <a:rPr lang="pl" sz="1600" b="1" i="0" strike="noStrike" cap="none" dirty="0">
                <a:solidFill>
                  <a:schemeClr val="tx1"/>
                </a:solidFill>
                <a:latin typeface="+mj-lt"/>
              </a:rPr>
              <a:t>w </a:t>
            </a:r>
            <a:r>
              <a:rPr lang="pl" sz="1600" b="1" i="0" u="none" strike="noStrike" cap="none" dirty="0">
                <a:solidFill>
                  <a:schemeClr val="tx1"/>
                </a:solidFill>
                <a:latin typeface="+mj-lt"/>
              </a:rPr>
              <a:t>zakresie wiedzy umiejętności i kompetencji społecznych,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" sz="1600" b="1" dirty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i="0" u="none" strike="noStrike" cap="none" dirty="0">
                <a:solidFill>
                  <a:schemeClr val="tx1"/>
                </a:solidFill>
                <a:latin typeface="+mj-lt"/>
              </a:rPr>
              <a:t>nabytych w ramach edukacji formalnej, edukacji pozaformalnej lub poprzez uczenie się nieformalne,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" sz="1600" b="1" dirty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i="0" u="none" strike="noStrike" cap="none" dirty="0">
                <a:solidFill>
                  <a:schemeClr val="tx1"/>
                </a:solidFill>
                <a:latin typeface="+mj-lt"/>
              </a:rPr>
              <a:t>zgodnych z ustalonymi dla danej kwalifikacji wymaganiami, </a:t>
            </a:r>
            <a:r>
              <a:rPr lang="pl" sz="1600" b="1" i="0" strike="noStrike" cap="none" dirty="0">
                <a:solidFill>
                  <a:schemeClr val="tx1"/>
                </a:solidFill>
                <a:latin typeface="+mj-lt"/>
              </a:rPr>
              <a:t>których osiągnięcie zostało sprawdzone w walidacji oraz formalnie potwierdzone przez uprawniony podmiot certyfikujący</a:t>
            </a:r>
            <a:r>
              <a:rPr lang="pl" sz="1600" i="0" strike="noStrike" cap="none" dirty="0">
                <a:solidFill>
                  <a:schemeClr val="tx1"/>
                </a:solidFill>
                <a:latin typeface="+mj-lt"/>
              </a:rPr>
              <a:t>  </a:t>
            </a:r>
            <a:r>
              <a:rPr lang="pl" sz="1600" i="0" u="none" strike="noStrike" cap="none" dirty="0">
                <a:solidFill>
                  <a:schemeClr val="tx1"/>
                </a:solidFill>
                <a:latin typeface="+mj-lt"/>
              </a:rPr>
              <a:t>                          </a:t>
            </a:r>
            <a:endParaRPr sz="1600" i="0" u="none" strike="noStrike" cap="none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7"/>
          <p:cNvSpPr txBox="1">
            <a:spLocks noGrp="1"/>
          </p:cNvSpPr>
          <p:nvPr>
            <p:ph type="title"/>
          </p:nvPr>
        </p:nvSpPr>
        <p:spPr>
          <a:xfrm>
            <a:off x="959005" y="255279"/>
            <a:ext cx="54453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</a:rPr>
              <a:t>ZINTEGROWANY SYSTEM KWALIFIKACJI</a:t>
            </a:r>
            <a:endParaRPr sz="2000" b="1" i="0" u="none" strike="noStrike" cap="none" dirty="0">
              <a:solidFill>
                <a:schemeClr val="tx1"/>
              </a:solidFill>
            </a:endParaRPr>
          </a:p>
        </p:txBody>
      </p:sp>
      <p:pic>
        <p:nvPicPr>
          <p:cNvPr id="481" name="Google Shape;481;p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9005" y="756818"/>
            <a:ext cx="6605086" cy="383925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7"/>
          <p:cNvSpPr txBox="1"/>
          <p:nvPr/>
        </p:nvSpPr>
        <p:spPr>
          <a:xfrm>
            <a:off x="884936" y="4623551"/>
            <a:ext cx="614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i="1" dirty="0"/>
              <a:t>Źródło: https://pixabay.com/pl/photos/scrabble-gra-planszowa-zabawa-4370161/</a:t>
            </a:r>
            <a:endParaRPr sz="9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8"/>
          <p:cNvSpPr/>
          <p:nvPr/>
        </p:nvSpPr>
        <p:spPr>
          <a:xfrm>
            <a:off x="565498" y="253767"/>
            <a:ext cx="7222382" cy="67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</a:rPr>
              <a:t>PRK jako regał, na którego półkach umieszczamy kwalifikacje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90" name="Google Shape;490;p68"/>
          <p:cNvSpPr/>
          <p:nvPr/>
        </p:nvSpPr>
        <p:spPr>
          <a:xfrm>
            <a:off x="645809" y="1178869"/>
            <a:ext cx="2184241" cy="56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61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050" y="794092"/>
            <a:ext cx="2508744" cy="390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8"/>
          <p:cNvSpPr txBox="1"/>
          <p:nvPr/>
        </p:nvSpPr>
        <p:spPr>
          <a:xfrm>
            <a:off x="598875" y="4602975"/>
            <a:ext cx="697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i="1"/>
              <a:t>Źródło: https://pixabay.com/pl/vectors/biblioteka-ksi%c4%85%c5%bcki-p%c3%b3%c5%82ka-czyta%c4%87-1963637/</a:t>
            </a:r>
            <a:endParaRPr sz="9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69"/>
          <p:cNvPicPr preferRelativeResize="0"/>
          <p:nvPr/>
        </p:nvPicPr>
        <p:blipFill rotWithShape="1">
          <a:blip r:embed="rId3">
            <a:alphaModFix/>
          </a:blip>
          <a:srcRect l="27643" t="16538" r="44931" b="15346"/>
          <a:stretch/>
        </p:blipFill>
        <p:spPr>
          <a:xfrm>
            <a:off x="2213086" y="290245"/>
            <a:ext cx="3280457" cy="4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9"/>
          <p:cNvSpPr/>
          <p:nvPr/>
        </p:nvSpPr>
        <p:spPr>
          <a:xfrm>
            <a:off x="2631711" y="3579175"/>
            <a:ext cx="829545" cy="3357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62225" rIns="62225" bIns="62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9"/>
          <p:cNvSpPr txBox="1"/>
          <p:nvPr/>
        </p:nvSpPr>
        <p:spPr>
          <a:xfrm>
            <a:off x="1003554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9"/>
          <p:cNvSpPr txBox="1"/>
          <p:nvPr/>
        </p:nvSpPr>
        <p:spPr>
          <a:xfrm>
            <a:off x="663350" y="4393450"/>
            <a:ext cx="568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i="1"/>
              <a:t>Źródło:https://dziennikuhttps://dziennikustaw.gov.pl/D2021000120301.pdfstaw.gov.pl/D2021000120301.pdf</a:t>
            </a:r>
            <a:endParaRPr sz="9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0"/>
          <p:cNvSpPr/>
          <p:nvPr/>
        </p:nvSpPr>
        <p:spPr>
          <a:xfrm>
            <a:off x="696650" y="253775"/>
            <a:ext cx="70911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</a:rPr>
              <a:t>Ramy kwalifikacji na świecie</a:t>
            </a:r>
            <a:endParaRPr sz="2000" i="0" u="none" strike="noStrike" cap="none" dirty="0">
              <a:solidFill>
                <a:schemeClr val="tx1"/>
              </a:solidFill>
            </a:endParaRPr>
          </a:p>
        </p:txBody>
      </p:sp>
      <p:pic>
        <p:nvPicPr>
          <p:cNvPr id="509" name="Google Shape;509;p70"/>
          <p:cNvPicPr preferRelativeResize="0"/>
          <p:nvPr/>
        </p:nvPicPr>
        <p:blipFill rotWithShape="1">
          <a:blip r:embed="rId3">
            <a:alphaModFix/>
          </a:blip>
          <a:srcRect r="7487"/>
          <a:stretch/>
        </p:blipFill>
        <p:spPr>
          <a:xfrm>
            <a:off x="696650" y="833025"/>
            <a:ext cx="6832198" cy="37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70"/>
          <p:cNvSpPr txBox="1"/>
          <p:nvPr/>
        </p:nvSpPr>
        <p:spPr>
          <a:xfrm>
            <a:off x="750325" y="4613250"/>
            <a:ext cx="550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i="1"/>
              <a:t>https://www.youtube.com/watch?v=2R-Og_A-KoU</a:t>
            </a:r>
            <a:endParaRPr sz="900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1"/>
          <p:cNvSpPr/>
          <p:nvPr/>
        </p:nvSpPr>
        <p:spPr>
          <a:xfrm>
            <a:off x="1132838" y="1492521"/>
            <a:ext cx="5629274" cy="37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</a:rPr>
              <a:t>ZINTEGROWANY REJESTR KWALIFIKACJI</a:t>
            </a:r>
            <a:endParaRPr sz="20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518" name="Google Shape;518;p71"/>
          <p:cNvSpPr txBox="1"/>
          <p:nvPr/>
        </p:nvSpPr>
        <p:spPr>
          <a:xfrm>
            <a:off x="1997347" y="2021928"/>
            <a:ext cx="4917993" cy="109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246" b="1" i="0" u="sng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https://kwalifikacje.gov.pl/k</a:t>
            </a:r>
            <a:endParaRPr sz="2246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l" sz="2246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46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7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2"/>
          <p:cNvSpPr/>
          <p:nvPr/>
        </p:nvSpPr>
        <p:spPr>
          <a:xfrm>
            <a:off x="2024482" y="3016236"/>
            <a:ext cx="5095036" cy="24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https://www.youtube.com/watch?v=ZZkCokjs9Nc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72"/>
          <p:cNvSpPr txBox="1"/>
          <p:nvPr/>
        </p:nvSpPr>
        <p:spPr>
          <a:xfrm>
            <a:off x="1055994" y="1498699"/>
            <a:ext cx="5816700" cy="125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51" b="1" i="0" u="none" strike="noStrike" cap="none" dirty="0">
                <a:solidFill>
                  <a:srgbClr val="002060"/>
                </a:solidFill>
              </a:rPr>
              <a:t>FILM: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51" b="1" i="0" u="none" strike="noStrike" cap="none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51" b="1" i="0" u="none" strike="noStrike" cap="none" dirty="0">
                <a:solidFill>
                  <a:srgbClr val="002060"/>
                </a:solidFill>
              </a:rPr>
              <a:t>ZSK to przyszłość rynku pracy!</a:t>
            </a:r>
            <a:endParaRPr sz="2451" b="1" i="0" u="none" strike="noStrike" cap="none" dirty="0">
              <a:solidFill>
                <a:srgbClr val="002060"/>
              </a:solidFill>
            </a:endParaRPr>
          </a:p>
        </p:txBody>
      </p:sp>
      <p:sp>
        <p:nvSpPr>
          <p:cNvPr id="528" name="Google Shape;528;p72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/>
          <p:nvPr/>
        </p:nvSpPr>
        <p:spPr>
          <a:xfrm>
            <a:off x="1612431" y="1780111"/>
            <a:ext cx="5328300" cy="11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/>
              <a:t>JAKI JEST WSPÓŁCZESNY RYNEK PRACY?</a:t>
            </a:r>
            <a:endParaRPr sz="2400" b="1" dirty="0"/>
          </a:p>
        </p:txBody>
      </p:sp>
      <p:sp>
        <p:nvSpPr>
          <p:cNvPr id="313" name="Google Shape;313;p3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8" descr="Obraz zawierający stół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4388" r="7294" b="7834"/>
          <a:stretch/>
        </p:blipFill>
        <p:spPr>
          <a:xfrm>
            <a:off x="707100" y="0"/>
            <a:ext cx="6193217" cy="480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8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790" y="496875"/>
            <a:ext cx="850650" cy="97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8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9587" y="2329923"/>
            <a:ext cx="949599" cy="108886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8"/>
          <p:cNvSpPr txBox="1"/>
          <p:nvPr/>
        </p:nvSpPr>
        <p:spPr>
          <a:xfrm>
            <a:off x="878270" y="826904"/>
            <a:ext cx="935579" cy="16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681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ZRÓŻNICOWANY</a:t>
            </a:r>
            <a:endParaRPr sz="681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22" name="Google Shape;322;p58"/>
          <p:cNvSpPr txBox="1"/>
          <p:nvPr/>
        </p:nvSpPr>
        <p:spPr>
          <a:xfrm>
            <a:off x="2737475" y="2730325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OTWARTY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pic>
        <p:nvPicPr>
          <p:cNvPr id="323" name="Google Shape;323;p58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4631" y="803867"/>
            <a:ext cx="949599" cy="108886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8"/>
          <p:cNvSpPr txBox="1"/>
          <p:nvPr/>
        </p:nvSpPr>
        <p:spPr>
          <a:xfrm>
            <a:off x="3014386" y="1178130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PRACOWNIKA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pic>
        <p:nvPicPr>
          <p:cNvPr id="325" name="Google Shape;325;p58" descr="C:\Users\lenovo\Desktop\post-ity\post-it-1975179_192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0093" y="149395"/>
            <a:ext cx="1013880" cy="120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8" descr="C:\Users\lenovo\Desktop\post-ity\post-it-1975179_192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0075" y="607411"/>
            <a:ext cx="1013880" cy="120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8" descr="C:\Users\lenovo\Desktop\post-ity\post-it-1975179_192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4351" y="1502423"/>
            <a:ext cx="1013880" cy="120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8" descr="C:\Users\lenovo\Desktop\post-ity\post-it-1975179_192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097" y="1326736"/>
            <a:ext cx="1013880" cy="120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8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623" y="3020642"/>
            <a:ext cx="973934" cy="88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8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8868" y="1457510"/>
            <a:ext cx="973934" cy="88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8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0824" y="610538"/>
            <a:ext cx="973934" cy="88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8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4758" y="3048839"/>
            <a:ext cx="973934" cy="88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8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9684" y="3340833"/>
            <a:ext cx="1005081" cy="89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8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1990" y="2601235"/>
            <a:ext cx="1005081" cy="89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8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65956" y="3418785"/>
            <a:ext cx="1005081" cy="89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8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5994" y="1557006"/>
            <a:ext cx="1005081" cy="89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8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40721" y="3340833"/>
            <a:ext cx="1005081" cy="89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8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3120" y="1726649"/>
            <a:ext cx="949599" cy="108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8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828" y="3340833"/>
            <a:ext cx="949599" cy="108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8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8294" y="2404286"/>
            <a:ext cx="949599" cy="108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8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9186" y="2452215"/>
            <a:ext cx="973934" cy="8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8"/>
          <p:cNvSpPr txBox="1"/>
          <p:nvPr/>
        </p:nvSpPr>
        <p:spPr>
          <a:xfrm>
            <a:off x="1761689" y="1151213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MOTYWUJĄCY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43" name="Google Shape;343;p58"/>
          <p:cNvSpPr txBox="1"/>
          <p:nvPr/>
        </p:nvSpPr>
        <p:spPr>
          <a:xfrm rot="-862721">
            <a:off x="4684908" y="987761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GLOBALNY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44" name="Google Shape;344;p58"/>
          <p:cNvSpPr txBox="1"/>
          <p:nvPr/>
        </p:nvSpPr>
        <p:spPr>
          <a:xfrm rot="-1338917">
            <a:off x="3617610" y="2864873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NOWOCZESNY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45" name="Google Shape;345;p58"/>
          <p:cNvSpPr txBox="1"/>
          <p:nvPr/>
        </p:nvSpPr>
        <p:spPr>
          <a:xfrm rot="-1146396">
            <a:off x="5692209" y="3403827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LOKALNY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46" name="Google Shape;346;p58"/>
          <p:cNvSpPr txBox="1"/>
          <p:nvPr/>
        </p:nvSpPr>
        <p:spPr>
          <a:xfrm rot="-1226969">
            <a:off x="825125" y="3412500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PRACODAWCY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47" name="Google Shape;347;p58"/>
          <p:cNvSpPr txBox="1"/>
          <p:nvPr/>
        </p:nvSpPr>
        <p:spPr>
          <a:xfrm rot="-1549247">
            <a:off x="2490754" y="3699382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CHAOTYCZNY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48" name="Google Shape;348;p58"/>
          <p:cNvSpPr txBox="1"/>
          <p:nvPr/>
        </p:nvSpPr>
        <p:spPr>
          <a:xfrm rot="-1220056">
            <a:off x="2347021" y="1930408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ELASTYCZNY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49" name="Google Shape;349;p58"/>
          <p:cNvSpPr txBox="1"/>
          <p:nvPr/>
        </p:nvSpPr>
        <p:spPr>
          <a:xfrm rot="269367">
            <a:off x="5996315" y="652617"/>
            <a:ext cx="850651" cy="2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WYMAGA MOBILNOŚCI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0" name="Google Shape;350;p58"/>
          <p:cNvSpPr txBox="1"/>
          <p:nvPr/>
        </p:nvSpPr>
        <p:spPr>
          <a:xfrm>
            <a:off x="861271" y="1838627"/>
            <a:ext cx="850651" cy="2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POTRZEBUJE FACHOWCÓW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1" name="Google Shape;351;p58"/>
          <p:cNvSpPr txBox="1"/>
          <p:nvPr/>
        </p:nvSpPr>
        <p:spPr>
          <a:xfrm rot="486107">
            <a:off x="5672368" y="2038312"/>
            <a:ext cx="966517" cy="2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BRAK PEWNOŚCI ZATRUDNIENIA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2" name="Google Shape;352;p58"/>
          <p:cNvSpPr txBox="1"/>
          <p:nvPr/>
        </p:nvSpPr>
        <p:spPr>
          <a:xfrm rot="-1446202">
            <a:off x="1684568" y="3655576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ZMIENNY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3" name="Google Shape;353;p58"/>
          <p:cNvSpPr txBox="1"/>
          <p:nvPr/>
        </p:nvSpPr>
        <p:spPr>
          <a:xfrm rot="-1102787">
            <a:off x="3674152" y="1849506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DYNAMICZNY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4" name="Google Shape;354;p58"/>
          <p:cNvSpPr txBox="1"/>
          <p:nvPr/>
        </p:nvSpPr>
        <p:spPr>
          <a:xfrm>
            <a:off x="4566177" y="2062431"/>
            <a:ext cx="850651" cy="2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MIĘDZYNARO-DOWY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5" name="Google Shape;355;p58"/>
          <p:cNvSpPr txBox="1"/>
          <p:nvPr/>
        </p:nvSpPr>
        <p:spPr>
          <a:xfrm rot="226558">
            <a:off x="3701342" y="3701164"/>
            <a:ext cx="898164" cy="2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WYMAGA KWALIFIKACJI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6" name="Google Shape;356;p58"/>
          <p:cNvSpPr txBox="1"/>
          <p:nvPr/>
        </p:nvSpPr>
        <p:spPr>
          <a:xfrm rot="-1148290">
            <a:off x="4448820" y="2963034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WYMAGAJĄCY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7" name="Google Shape;357;p58"/>
          <p:cNvSpPr txBox="1"/>
          <p:nvPr/>
        </p:nvSpPr>
        <p:spPr>
          <a:xfrm rot="-1422418">
            <a:off x="4820472" y="3761766"/>
            <a:ext cx="850651" cy="17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AGRESYWNY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58" name="Google Shape;358;p58"/>
          <p:cNvSpPr txBox="1"/>
          <p:nvPr/>
        </p:nvSpPr>
        <p:spPr>
          <a:xfrm>
            <a:off x="1459684" y="2555811"/>
            <a:ext cx="850651" cy="52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749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ODEJŚCIE OD MODELU JEDEN ZAWÓD NA CAŁE ŻYCIE</a:t>
            </a:r>
            <a:endParaRPr sz="749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360" name="Google Shape;360;p5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/>
          <p:nvPr/>
        </p:nvSpPr>
        <p:spPr>
          <a:xfrm>
            <a:off x="719450" y="140346"/>
            <a:ext cx="5999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</a:rPr>
              <a:t>WSPÓŁCZESNY RYNEK PRACY… </a:t>
            </a:r>
            <a:endParaRPr sz="20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366" name="Google Shape;366;p5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9"/>
          <p:cNvSpPr txBox="1"/>
          <p:nvPr/>
        </p:nvSpPr>
        <p:spPr>
          <a:xfrm>
            <a:off x="719450" y="4426750"/>
            <a:ext cx="5669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i="1"/>
              <a:t>Źródło:https://pixabay.com/pl/photos/lokomotywa-poci%c4%85g-szybki-ruch-4666959/</a:t>
            </a:r>
            <a:endParaRPr sz="900" i="1"/>
          </a:p>
        </p:txBody>
      </p:sp>
      <p:pic>
        <p:nvPicPr>
          <p:cNvPr id="368" name="Google Shape;36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648696"/>
            <a:ext cx="5669296" cy="377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51" y="502925"/>
            <a:ext cx="6345574" cy="37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0"/>
          <p:cNvSpPr/>
          <p:nvPr/>
        </p:nvSpPr>
        <p:spPr>
          <a:xfrm>
            <a:off x="718299" y="117090"/>
            <a:ext cx="62241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</a:rPr>
              <a:t>WSPÓŁCZESNY RYNEK PRACY… </a:t>
            </a:r>
            <a:endParaRPr sz="20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375" name="Google Shape;375;p60"/>
          <p:cNvSpPr/>
          <p:nvPr/>
        </p:nvSpPr>
        <p:spPr>
          <a:xfrm>
            <a:off x="3487622" y="2620113"/>
            <a:ext cx="1809300" cy="6234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7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Człowiek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0"/>
          <p:cNvSpPr/>
          <p:nvPr/>
        </p:nvSpPr>
        <p:spPr>
          <a:xfrm>
            <a:off x="5913839" y="861212"/>
            <a:ext cx="2092200" cy="6234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7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Rynek pracy</a:t>
            </a:r>
            <a:endParaRPr sz="217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0"/>
          <p:cNvSpPr/>
          <p:nvPr/>
        </p:nvSpPr>
        <p:spPr>
          <a:xfrm>
            <a:off x="779774" y="865650"/>
            <a:ext cx="1809300" cy="6234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7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Świat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0"/>
          <p:cNvSpPr/>
          <p:nvPr/>
        </p:nvSpPr>
        <p:spPr>
          <a:xfrm>
            <a:off x="772600" y="1362369"/>
            <a:ext cx="2843400" cy="56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31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Zmiany gospodarcze, technologiczne, globalizacja </a:t>
            </a:r>
            <a:endParaRPr sz="953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0"/>
          <p:cNvSpPr/>
          <p:nvPr/>
        </p:nvSpPr>
        <p:spPr>
          <a:xfrm>
            <a:off x="4246005" y="1392713"/>
            <a:ext cx="3170400" cy="56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31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Zmieniające się otoczenie, zawody, kwalifikacje, mobilność</a:t>
            </a:r>
            <a:endParaRPr sz="611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0"/>
          <p:cNvSpPr/>
          <p:nvPr/>
        </p:nvSpPr>
        <p:spPr>
          <a:xfrm>
            <a:off x="2222849" y="3144165"/>
            <a:ext cx="4420500" cy="3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31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Zmieniające się kompetencje i wymagania</a:t>
            </a:r>
            <a:endParaRPr sz="953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0"/>
          <p:cNvSpPr/>
          <p:nvPr/>
        </p:nvSpPr>
        <p:spPr>
          <a:xfrm>
            <a:off x="2658714" y="3906021"/>
            <a:ext cx="3834300" cy="50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34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UCZENIE SIĘ PRZEZ CAŁE ŻYCIE  </a:t>
            </a:r>
            <a:endParaRPr sz="1634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0"/>
          <p:cNvSpPr txBox="1"/>
          <p:nvPr/>
        </p:nvSpPr>
        <p:spPr>
          <a:xfrm>
            <a:off x="8536262" y="4749850"/>
            <a:ext cx="56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0"/>
          <p:cNvSpPr txBox="1"/>
          <p:nvPr/>
        </p:nvSpPr>
        <p:spPr>
          <a:xfrm>
            <a:off x="718299" y="4280975"/>
            <a:ext cx="634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i="1" dirty="0"/>
              <a:t>Źródło: https://pixabay.com/pl/photos/lokomotywa-poci%c4%85g-szybki-ruch-4666959/</a:t>
            </a:r>
            <a:endParaRPr sz="9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/>
          <p:nvPr/>
        </p:nvSpPr>
        <p:spPr>
          <a:xfrm rot="526231">
            <a:off x="2251200" y="968131"/>
            <a:ext cx="3387871" cy="49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b="1" i="0" u="none" strike="noStrike" cap="none">
                <a:solidFill>
                  <a:schemeClr val="lt1"/>
                </a:solidFill>
              </a:rPr>
              <a:t>Edukacja formalna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91" name="Google Shape;391;p6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E9445A-384D-4106-76C8-4221B22A7529}"/>
              </a:ext>
            </a:extLst>
          </p:cNvPr>
          <p:cNvSpPr txBox="1"/>
          <p:nvPr/>
        </p:nvSpPr>
        <p:spPr>
          <a:xfrm>
            <a:off x="2375210" y="2110085"/>
            <a:ext cx="4393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EDUKACJA FORMALNA</a:t>
            </a:r>
          </a:p>
          <a:p>
            <a:endParaRPr lang="pl-PL" sz="2400" b="1" dirty="0"/>
          </a:p>
          <a:p>
            <a:pPr algn="ctr"/>
            <a:r>
              <a:rPr lang="pl-PL" sz="2400" dirty="0"/>
              <a:t>szkoła, uczelnia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/>
          <p:nvPr/>
        </p:nvSpPr>
        <p:spPr>
          <a:xfrm rot="526231">
            <a:off x="2251200" y="968131"/>
            <a:ext cx="3387871" cy="49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Edukacja formalna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6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l" sz="15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E9445A-384D-4106-76C8-4221B22A7529}"/>
              </a:ext>
            </a:extLst>
          </p:cNvPr>
          <p:cNvSpPr txBox="1"/>
          <p:nvPr/>
        </p:nvSpPr>
        <p:spPr>
          <a:xfrm>
            <a:off x="1702420" y="2110085"/>
            <a:ext cx="506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EDUKACJA POZAFORMALNA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kursy, szkolenia</a:t>
            </a:r>
          </a:p>
        </p:txBody>
      </p:sp>
    </p:spTree>
    <p:extLst>
      <p:ext uri="{BB962C8B-B14F-4D97-AF65-F5344CB8AC3E}">
        <p14:creationId xmlns:p14="http://schemas.microsoft.com/office/powerpoint/2010/main" val="339157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/>
          <p:nvPr/>
        </p:nvSpPr>
        <p:spPr>
          <a:xfrm rot="526231">
            <a:off x="2251200" y="968131"/>
            <a:ext cx="3387871" cy="49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Edukacja formalna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6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l" sz="15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E9445A-384D-4106-76C8-4221B22A7529}"/>
              </a:ext>
            </a:extLst>
          </p:cNvPr>
          <p:cNvSpPr txBox="1"/>
          <p:nvPr/>
        </p:nvSpPr>
        <p:spPr>
          <a:xfrm>
            <a:off x="1702420" y="2110085"/>
            <a:ext cx="506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UCZENIE SIĘ NIEFORMALNE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czas wolny, hobby</a:t>
            </a:r>
          </a:p>
        </p:txBody>
      </p:sp>
    </p:spTree>
    <p:extLst>
      <p:ext uri="{BB962C8B-B14F-4D97-AF65-F5344CB8AC3E}">
        <p14:creationId xmlns:p14="http://schemas.microsoft.com/office/powerpoint/2010/main" val="273351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/>
          <p:nvPr/>
        </p:nvSpPr>
        <p:spPr>
          <a:xfrm>
            <a:off x="6185029" y="1789598"/>
            <a:ext cx="1015700" cy="3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2" b="1" i="0" u="none" strike="noStrike" cap="none">
                <a:solidFill>
                  <a:srgbClr val="595959"/>
                </a:solidFill>
              </a:rPr>
              <a:t>nabyte </a:t>
            </a:r>
            <a:br>
              <a:rPr lang="pl" sz="1702" b="1" i="0" u="none" strike="noStrike" cap="none">
                <a:solidFill>
                  <a:srgbClr val="595959"/>
                </a:solidFill>
              </a:rPr>
            </a:br>
            <a:r>
              <a:rPr lang="pl" sz="1702" b="1" i="0" u="none" strike="noStrike" cap="none">
                <a:solidFill>
                  <a:srgbClr val="595959"/>
                </a:solidFill>
              </a:rPr>
              <a:t>w </a:t>
            </a:r>
            <a:r>
              <a:rPr lang="pl" sz="1702" b="1">
                <a:solidFill>
                  <a:srgbClr val="595959"/>
                </a:solidFill>
              </a:rPr>
              <a:t>toku</a:t>
            </a:r>
            <a:r>
              <a:rPr lang="pl" sz="1702" b="1" i="0" u="none" strike="noStrike" cap="none">
                <a:solidFill>
                  <a:srgbClr val="595959"/>
                </a:solidFill>
              </a:rPr>
              <a:t> </a:t>
            </a:r>
            <a:br>
              <a:rPr lang="pl" sz="1702" b="1" i="0" u="none" strike="noStrike" cap="none">
                <a:solidFill>
                  <a:srgbClr val="595959"/>
                </a:solidFill>
              </a:rPr>
            </a:br>
            <a:r>
              <a:rPr lang="pl" sz="1702" b="1" i="0" u="none" strike="noStrike" cap="none">
                <a:solidFill>
                  <a:srgbClr val="595959"/>
                </a:solidFill>
              </a:rPr>
              <a:t>uczenia się </a:t>
            </a:r>
            <a:br>
              <a:rPr lang="pl" sz="1702" b="1" i="0" u="none" strike="noStrike" cap="none">
                <a:solidFill>
                  <a:srgbClr val="595959"/>
                </a:solidFill>
              </a:rPr>
            </a:br>
            <a:endParaRPr sz="1702" b="1" i="0" u="none" strike="noStrike" cap="none">
              <a:solidFill>
                <a:srgbClr val="595959"/>
              </a:solidFill>
            </a:endParaRPr>
          </a:p>
        </p:txBody>
      </p:sp>
      <p:sp>
        <p:nvSpPr>
          <p:cNvPr id="418" name="Google Shape;418;p64"/>
          <p:cNvSpPr/>
          <p:nvPr/>
        </p:nvSpPr>
        <p:spPr>
          <a:xfrm>
            <a:off x="1919713" y="1001910"/>
            <a:ext cx="3238756" cy="366402"/>
          </a:xfrm>
          <a:custGeom>
            <a:avLst/>
            <a:gdLst/>
            <a:ahLst/>
            <a:cxnLst/>
            <a:rect l="l" t="t" r="r" b="b"/>
            <a:pathLst>
              <a:path w="5186019" h="1380240" extrusionOk="0">
                <a:moveTo>
                  <a:pt x="5186019" y="1380239"/>
                </a:moveTo>
                <a:lnTo>
                  <a:pt x="690120" y="1380239"/>
                </a:lnTo>
                <a:lnTo>
                  <a:pt x="0" y="690120"/>
                </a:lnTo>
                <a:lnTo>
                  <a:pt x="690120" y="1"/>
                </a:lnTo>
                <a:lnTo>
                  <a:pt x="5186019" y="1"/>
                </a:lnTo>
                <a:lnTo>
                  <a:pt x="5186019" y="1380239"/>
                </a:lnTo>
                <a:close/>
              </a:path>
            </a:pathLst>
          </a:custGeom>
          <a:solidFill>
            <a:srgbClr val="59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9125" tIns="98525" rIns="183925" bIns="985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Wiedza</a:t>
            </a:r>
            <a:endParaRPr sz="190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4"/>
          <p:cNvSpPr/>
          <p:nvPr/>
        </p:nvSpPr>
        <p:spPr>
          <a:xfrm>
            <a:off x="1919713" y="1993872"/>
            <a:ext cx="3238756" cy="366402"/>
          </a:xfrm>
          <a:custGeom>
            <a:avLst/>
            <a:gdLst/>
            <a:ahLst/>
            <a:cxnLst/>
            <a:rect l="l" t="t" r="r" b="b"/>
            <a:pathLst>
              <a:path w="5186019" h="1380240" extrusionOk="0">
                <a:moveTo>
                  <a:pt x="5186019" y="1380239"/>
                </a:moveTo>
                <a:lnTo>
                  <a:pt x="690120" y="1380239"/>
                </a:lnTo>
                <a:lnTo>
                  <a:pt x="0" y="690120"/>
                </a:lnTo>
                <a:lnTo>
                  <a:pt x="690120" y="1"/>
                </a:lnTo>
                <a:lnTo>
                  <a:pt x="5186019" y="1"/>
                </a:lnTo>
                <a:lnTo>
                  <a:pt x="5186019" y="1380239"/>
                </a:lnTo>
                <a:close/>
              </a:path>
            </a:pathLst>
          </a:custGeom>
          <a:solidFill>
            <a:srgbClr val="59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9125" tIns="98525" rIns="183925" bIns="985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Umiejętności</a:t>
            </a:r>
            <a:endParaRPr sz="258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4"/>
          <p:cNvSpPr/>
          <p:nvPr/>
        </p:nvSpPr>
        <p:spPr>
          <a:xfrm>
            <a:off x="1919712" y="2985833"/>
            <a:ext cx="3238756" cy="366402"/>
          </a:xfrm>
          <a:custGeom>
            <a:avLst/>
            <a:gdLst/>
            <a:ahLst/>
            <a:cxnLst/>
            <a:rect l="l" t="t" r="r" b="b"/>
            <a:pathLst>
              <a:path w="5186019" h="1380240" extrusionOk="0">
                <a:moveTo>
                  <a:pt x="5186019" y="1380239"/>
                </a:moveTo>
                <a:lnTo>
                  <a:pt x="690120" y="1380239"/>
                </a:lnTo>
                <a:lnTo>
                  <a:pt x="0" y="690120"/>
                </a:lnTo>
                <a:lnTo>
                  <a:pt x="690120" y="1"/>
                </a:lnTo>
                <a:lnTo>
                  <a:pt x="5186019" y="1"/>
                </a:lnTo>
                <a:lnTo>
                  <a:pt x="5186019" y="1380239"/>
                </a:lnTo>
                <a:close/>
              </a:path>
            </a:pathLst>
          </a:custGeom>
          <a:solidFill>
            <a:srgbClr val="59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9125" tIns="98525" rIns="183925" bIns="985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Kompetencje społeczne</a:t>
            </a:r>
            <a:endParaRPr sz="190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4"/>
          <p:cNvSpPr/>
          <p:nvPr/>
        </p:nvSpPr>
        <p:spPr>
          <a:xfrm>
            <a:off x="5352028" y="1001910"/>
            <a:ext cx="499273" cy="2351587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96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4"/>
          <p:cNvSpPr txBox="1"/>
          <p:nvPr/>
        </p:nvSpPr>
        <p:spPr>
          <a:xfrm>
            <a:off x="1335667" y="1007447"/>
            <a:ext cx="6269451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64"/>
          <p:cNvPicPr preferRelativeResize="0"/>
          <p:nvPr/>
        </p:nvPicPr>
        <p:blipFill rotWithShape="1">
          <a:blip r:embed="rId3">
            <a:alphaModFix/>
          </a:blip>
          <a:srcRect l="37383" t="32768" r="34695" b="16322"/>
          <a:stretch/>
        </p:blipFill>
        <p:spPr>
          <a:xfrm>
            <a:off x="952938" y="741575"/>
            <a:ext cx="966775" cy="99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485" y="1746765"/>
            <a:ext cx="967228" cy="9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4"/>
          <p:cNvPicPr preferRelativeResize="0"/>
          <p:nvPr/>
        </p:nvPicPr>
        <p:blipFill rotWithShape="1">
          <a:blip r:embed="rId5">
            <a:alphaModFix/>
          </a:blip>
          <a:srcRect l="30067" t="34364" r="41296" b="17274"/>
          <a:stretch/>
        </p:blipFill>
        <p:spPr>
          <a:xfrm>
            <a:off x="927274" y="2794797"/>
            <a:ext cx="992438" cy="949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4"/>
          <p:cNvSpPr txBox="1"/>
          <p:nvPr/>
        </p:nvSpPr>
        <p:spPr>
          <a:xfrm>
            <a:off x="927274" y="196587"/>
            <a:ext cx="7276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i="0" u="none" strike="noStrike" cap="none" dirty="0">
                <a:solidFill>
                  <a:schemeClr val="tx1"/>
                </a:solidFill>
              </a:rPr>
              <a:t>EFEKTY UCZENIA SIĘ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27" name="Google Shape;427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9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Pokaz na ekranie (16:9)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2_Projekt niestandardowy</vt:lpstr>
      <vt:lpstr>11_Projekt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ZINTEGROWANY SYSTEM KWALIFIKACJI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Skokowski Paweł</cp:lastModifiedBy>
  <cp:revision>1</cp:revision>
  <dcterms:created xsi:type="dcterms:W3CDTF">2018-06-28T12:14:19Z</dcterms:created>
  <dcterms:modified xsi:type="dcterms:W3CDTF">2023-11-21T11:41:39Z</dcterms:modified>
</cp:coreProperties>
</file>