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5143500" type="screen16x9"/>
  <p:notesSz cx="6858000" cy="9144000"/>
  <p:embeddedFontLst>
    <p:embeddedFont>
      <p:font typeface="Architects Daughter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/AAFShZc8thX1sVy05kgg4mq0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9DD524-0209-4ACB-9E1B-301F931ED3AA}">
  <a:tblStyle styleId="{D29DD524-0209-4ACB-9E1B-301F931ED3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Rejestrze którego odnalazła kwalifikację wprost pasującą do jej kompetencji. </a:t>
            </a: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Rejestrze którego odnalazła kwalifikację wprost pasującą do jej kompetencji. </a:t>
            </a: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Rejestrze którego odnalazła kwalifikację wprost pasującą do jej kompetencji. </a:t>
            </a: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2" name="Google Shape;162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9" name="Google Shape;3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37" name="Google Shape;3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43" name="Google Shape;3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50" name="Google Shape;3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58" name="Google Shape;3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65" name="Google Shape;36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3" name="Google Shape;37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81" name="Google Shape;3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89" name="Google Shape;38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97" name="Google Shape;3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05" name="Google Shape;40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13" name="Google Shape;41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21" name="Google Shape;42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30" name="Google Shape;4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Rejestrze którego odnalazła kwalifikację wprost pasującą do jej kompetencji. </a:t>
            </a: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Rejestrze którego odnalazła kwalifikację wprost pasującą do jej kompetencji. </a:t>
            </a:r>
            <a:endParaRPr/>
          </a:p>
        </p:txBody>
      </p:sp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Rejestrze którego odnalazła kwalifikację wprost pasującą do jej kompetencji. </a:t>
            </a: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Rejestrze którego odnalazła kwalifikację wprost pasującą do jej kompetencji. </a:t>
            </a: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1"/>
          <p:cNvSpPr txBox="1">
            <a:spLocks noGrp="1"/>
          </p:cNvSpPr>
          <p:nvPr>
            <p:ph type="title"/>
          </p:nvPr>
        </p:nvSpPr>
        <p:spPr>
          <a:xfrm>
            <a:off x="507738" y="3207199"/>
            <a:ext cx="7886700" cy="3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body" idx="1"/>
          </p:nvPr>
        </p:nvSpPr>
        <p:spPr>
          <a:xfrm>
            <a:off x="507738" y="3618379"/>
            <a:ext cx="7886700" cy="34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465" y="488977"/>
            <a:ext cx="2744275" cy="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1"/>
          <p:cNvSpPr txBox="1">
            <a:spLocks noGrp="1"/>
          </p:cNvSpPr>
          <p:nvPr>
            <p:ph type="title"/>
          </p:nvPr>
        </p:nvSpPr>
        <p:spPr>
          <a:xfrm>
            <a:off x="532534" y="485132"/>
            <a:ext cx="6924615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51"/>
          <p:cNvSpPr txBox="1">
            <a:spLocks noGrp="1"/>
          </p:cNvSpPr>
          <p:nvPr>
            <p:ph type="body" idx="1"/>
          </p:nvPr>
        </p:nvSpPr>
        <p:spPr>
          <a:xfrm>
            <a:off x="540605" y="1259999"/>
            <a:ext cx="3334739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51"/>
          <p:cNvSpPr txBox="1">
            <a:spLocks noGrp="1"/>
          </p:cNvSpPr>
          <p:nvPr>
            <p:ph type="body" idx="2"/>
          </p:nvPr>
        </p:nvSpPr>
        <p:spPr>
          <a:xfrm>
            <a:off x="4122409" y="1259999"/>
            <a:ext cx="3334739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6_Slajd tytułow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2"/>
          <p:cNvSpPr txBox="1"/>
          <p:nvPr/>
        </p:nvSpPr>
        <p:spPr>
          <a:xfrm>
            <a:off x="534192" y="426481"/>
            <a:ext cx="7193697" cy="46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2"/>
          <p:cNvSpPr txBox="1"/>
          <p:nvPr/>
        </p:nvSpPr>
        <p:spPr>
          <a:xfrm>
            <a:off x="534190" y="1236369"/>
            <a:ext cx="7193697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1466" marR="0" lvl="0" indent="-2014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Prowadzenie szkoleń, warsztatów i treningów dla osób dorosłych pracujących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w organizacjach biznesowych i instytucjach administracji publicznej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paznokci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rzęs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Obsługa procesów kadrowo-płacowych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Praca z dzieckiem metodą Marii Montessori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Doradzanie w zakresie finansów osobistych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Planowanie i prowadzenie zajęć z kiteboardingu w ramach cyklu szkoleniowego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Organizowanie pobytu i działań edukacyjno-krajoznawczych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na terenach wiejskich</a:t>
            </a:r>
            <a:endParaRPr sz="14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1466" marR="0" lvl="0" indent="-201466" algn="l" rtl="0">
              <a:lnSpc>
                <a:spcPct val="100000"/>
              </a:lnSpc>
              <a:spcBef>
                <a:spcPts val="471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Przygotowywanie potraw zgodnie z trendami rynkowymi i zasadami </a:t>
            </a:r>
            <a:br>
              <a:rPr lang="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zdrowego żywienia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3"/>
          <p:cNvSpPr txBox="1"/>
          <p:nvPr/>
        </p:nvSpPr>
        <p:spPr>
          <a:xfrm>
            <a:off x="545377" y="41364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3"/>
          <p:cNvSpPr txBox="1">
            <a:spLocks noGrp="1"/>
          </p:cNvSpPr>
          <p:nvPr>
            <p:ph type="body" idx="1"/>
          </p:nvPr>
        </p:nvSpPr>
        <p:spPr>
          <a:xfrm>
            <a:off x="545375" y="1258321"/>
            <a:ext cx="5883528" cy="262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ajd tytułowy">
  <p:cSld name="5_Slajd tytułow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4"/>
          <p:cNvSpPr txBox="1"/>
          <p:nvPr/>
        </p:nvSpPr>
        <p:spPr>
          <a:xfrm>
            <a:off x="538658" y="407229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2" name="Google Shape;102;p54"/>
          <p:cNvGraphicFramePr/>
          <p:nvPr/>
        </p:nvGraphicFramePr>
        <p:xfrm>
          <a:off x="538658" y="12247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{D29DD524-0209-4ACB-9E1B-301F931ED3AA}</a:tableStyleId>
              </a:tblPr>
              <a:tblGrid>
                <a:gridCol w="46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DZIAŁANIA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DNI OD PODPISANIA UMOWY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Podpisanie umowy (klauzula o zmianie nazwy kwalifikacji)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harmonogramu spotkań i prac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listy kwalifikacji, nad którymi pracują grupy ekspertów Wykonawcy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Wykonawca zgłasza listy ekspertów i koordynatorów opisu w podziale na kwalifikacje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Zamawiający określa 5 terminów seminariów, w których muszą wziąć udział eksperci główni dla każdej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Seminaria dla Wykonawców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40–50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Rozpoczyna się opis kwalifikacji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 50. dnia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spotkanie korygujące z każdą firmą w trakcie opisu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1.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" sz="8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ostatecznej wersji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150" marR="39150" marT="31125" marB="311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5"/>
          <p:cNvSpPr txBox="1"/>
          <p:nvPr/>
        </p:nvSpPr>
        <p:spPr>
          <a:xfrm>
            <a:off x="546278" y="413648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5"/>
          <p:cNvSpPr txBox="1">
            <a:spLocks noGrp="1"/>
          </p:cNvSpPr>
          <p:nvPr>
            <p:ph type="body" idx="1"/>
          </p:nvPr>
        </p:nvSpPr>
        <p:spPr>
          <a:xfrm>
            <a:off x="546277" y="1215916"/>
            <a:ext cx="5883528" cy="322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3733"/>
              </a:spcBef>
              <a:spcAft>
                <a:spcPts val="0"/>
              </a:spcAft>
              <a:buClr>
                <a:srgbClr val="00A0E3"/>
              </a:buClr>
              <a:buSzPts val="2200"/>
              <a:buFont typeface="Arial"/>
              <a:buChar char="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ajd tytułowy">
  <p:cSld name="2_Slajd tytułow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6"/>
          <p:cNvSpPr txBox="1"/>
          <p:nvPr/>
        </p:nvSpPr>
        <p:spPr>
          <a:xfrm>
            <a:off x="531038" y="398407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8" name="Google Shape;108;p56"/>
          <p:cNvGraphicFramePr/>
          <p:nvPr/>
        </p:nvGraphicFramePr>
        <p:xfrm>
          <a:off x="531038" y="12082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{D29DD524-0209-4ACB-9E1B-301F931ED3AA}</a:tableStyleId>
              </a:tblPr>
              <a:tblGrid>
                <a:gridCol w="16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EFEKTY KSZTAŁCENIA 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WIEDZA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wie, jak przebiega rozwój człowieka w ujęciu holistycznym,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poszczególnych okresach rozwojowych.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UMIEJĘTNOŚCI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posiada umiejętność obserwowania, interpretowania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wyjaśniania sytuacji psychologicznych oraz relacji między nimi </a:t>
                      </a:r>
                      <a:br>
                        <a:rPr lang="pl" sz="1100" u="none" strike="noStrike" cap="none"/>
                      </a:b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kontekście rozwojowym.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KOMPETENCJE SPOŁECZNE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100"/>
                        <a:buFont typeface="Calibri"/>
                        <a:buNone/>
                      </a:pPr>
                      <a:r>
                        <a:rPr lang="pl" sz="11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potrafi przyjmować odpowiedzialność za własne przygotowanie do pracy, podejmowane decyzje, prowadzone działania oraz ich skutki.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3175" marR="43175" marT="34325" marB="343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7"/>
          <p:cNvSpPr txBox="1"/>
          <p:nvPr/>
        </p:nvSpPr>
        <p:spPr>
          <a:xfrm>
            <a:off x="554824" y="392875"/>
            <a:ext cx="7193697" cy="58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" sz="24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" sz="24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57"/>
          <p:cNvGrpSpPr/>
          <p:nvPr/>
        </p:nvGrpSpPr>
        <p:grpSpPr>
          <a:xfrm>
            <a:off x="554822" y="1393759"/>
            <a:ext cx="6970799" cy="2895473"/>
            <a:chOff x="0" y="-1"/>
            <a:chExt cx="7848942" cy="4100648"/>
          </a:xfrm>
        </p:grpSpPr>
        <p:grpSp>
          <p:nvGrpSpPr>
            <p:cNvPr id="112" name="Google Shape;112;p57"/>
            <p:cNvGrpSpPr/>
            <p:nvPr/>
          </p:nvGrpSpPr>
          <p:grpSpPr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113" name="Google Shape;113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57"/>
              <p:cNvSpPr/>
              <p:nvPr/>
            </p:nvSpPr>
            <p:spPr>
              <a:xfrm>
                <a:off x="318" y="150823"/>
                <a:ext cx="1584170" cy="7086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OPISUJĄCY KWALIFIKACJĘ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" name="Google Shape;116;p57"/>
            <p:cNvGrpSpPr/>
            <p:nvPr/>
          </p:nvGrpSpPr>
          <p:grpSpPr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117" name="Google Shape;117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57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MINISTER WŁAŚCIWY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" name="Google Shape;120;p57"/>
            <p:cNvSpPr/>
            <p:nvPr/>
          </p:nvSpPr>
          <p:spPr>
            <a:xfrm>
              <a:off x="4176464" y="290384"/>
              <a:ext cx="1584169" cy="1011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" name="Google Shape;121;p57"/>
            <p:cNvGrpSpPr/>
            <p:nvPr/>
          </p:nvGrpSpPr>
          <p:grpSpPr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122" name="Google Shape;122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57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INSTYTUCJA CERTYFIKUJĄCA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" name="Google Shape;124;p57"/>
            <p:cNvGrpSpPr/>
            <p:nvPr/>
          </p:nvGrpSpPr>
          <p:grpSpPr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125" name="Google Shape;125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57"/>
              <p:cNvSpPr/>
              <p:nvPr/>
            </p:nvSpPr>
            <p:spPr>
              <a:xfrm>
                <a:off x="85" y="36887"/>
                <a:ext cx="1584169" cy="9372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pl" sz="10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ZEWNĘTRZNEGO ZAPEWNIANIA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57"/>
            <p:cNvGrpSpPr/>
            <p:nvPr/>
          </p:nvGrpSpPr>
          <p:grpSpPr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129" name="Google Shape;129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57"/>
              <p:cNvSpPr/>
              <p:nvPr/>
            </p:nvSpPr>
            <p:spPr>
              <a:xfrm>
                <a:off x="183053" y="233948"/>
                <a:ext cx="1218062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OPISANIE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131;p57"/>
            <p:cNvGrpSpPr/>
            <p:nvPr/>
          </p:nvGrpSpPr>
          <p:grpSpPr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132" name="Google Shape;132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57"/>
              <p:cNvSpPr/>
              <p:nvPr/>
            </p:nvSpPr>
            <p:spPr>
              <a:xfrm>
                <a:off x="185604" y="233949"/>
                <a:ext cx="1219648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WŁĄCZENIE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4" name="Google Shape;134;p57"/>
            <p:cNvCxnSpPr/>
            <p:nvPr/>
          </p:nvCxnSpPr>
          <p:spPr>
            <a:xfrm flipH="1">
              <a:off x="792129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35" name="Google Shape;135;p57"/>
            <p:cNvCxnSpPr/>
            <p:nvPr/>
          </p:nvCxnSpPr>
          <p:spPr>
            <a:xfrm>
              <a:off x="287969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36" name="Google Shape;136;p57"/>
            <p:cNvGrpSpPr/>
            <p:nvPr/>
          </p:nvGrpSpPr>
          <p:grpSpPr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137" name="Google Shape;137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7"/>
              <p:cNvSpPr/>
              <p:nvPr/>
            </p:nvSpPr>
            <p:spPr>
              <a:xfrm>
                <a:off x="183050" y="237919"/>
                <a:ext cx="1218061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NADAWANIE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9" name="Google Shape;139;p57"/>
            <p:cNvCxnSpPr/>
            <p:nvPr/>
          </p:nvCxnSpPr>
          <p:spPr>
            <a:xfrm>
              <a:off x="496884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40" name="Google Shape;140;p57"/>
            <p:cNvGrpSpPr/>
            <p:nvPr/>
          </p:nvGrpSpPr>
          <p:grpSpPr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141" name="Google Shape;141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57"/>
              <p:cNvSpPr/>
              <p:nvPr/>
            </p:nvSpPr>
            <p:spPr>
              <a:xfrm>
                <a:off x="181099" y="116780"/>
                <a:ext cx="1219648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ZEWNĘTRZNE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57"/>
            <p:cNvGrpSpPr/>
            <p:nvPr/>
          </p:nvGrpSpPr>
          <p:grpSpPr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144" name="Google Shape;144;p57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57"/>
              <p:cNvSpPr/>
              <p:nvPr/>
            </p:nvSpPr>
            <p:spPr>
              <a:xfrm>
                <a:off x="183347" y="124649"/>
                <a:ext cx="1218062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pl" sz="9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WEWNĘTRZNE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57"/>
            <p:cNvSpPr/>
            <p:nvPr/>
          </p:nvSpPr>
          <p:spPr>
            <a:xfrm>
              <a:off x="4962690" y="2701762"/>
              <a:ext cx="2542" cy="387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7" name="Google Shape;147;p57"/>
            <p:cNvCxnSpPr/>
            <p:nvPr/>
          </p:nvCxnSpPr>
          <p:spPr>
            <a:xfrm>
              <a:off x="7056404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48" name="Google Shape;148;p57"/>
            <p:cNvSpPr/>
            <p:nvPr/>
          </p:nvSpPr>
          <p:spPr>
            <a:xfrm>
              <a:off x="5760788" y="2195515"/>
              <a:ext cx="503901" cy="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7"/>
            <p:cNvSpPr/>
            <p:nvPr/>
          </p:nvSpPr>
          <p:spPr>
            <a:xfrm>
              <a:off x="1584325" y="2195516"/>
              <a:ext cx="503908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7"/>
            <p:cNvSpPr/>
            <p:nvPr/>
          </p:nvSpPr>
          <p:spPr>
            <a:xfrm>
              <a:off x="3672557" y="2195515"/>
              <a:ext cx="503907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7"/>
            <p:cNvSpPr/>
            <p:nvPr/>
          </p:nvSpPr>
          <p:spPr>
            <a:xfrm rot="-5400000">
              <a:off x="3779371" y="-2987243"/>
              <a:ext cx="289792" cy="62642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7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47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47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47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47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47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47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47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47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7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7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7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7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rozwoju ZSK w szczególności na poziomie regionalnym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poprzez wdrażanie rozwiązań i inicjatyw skierowanych do użytkowników końcowych systemu – ZSK 4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/>
          <p:nvPr/>
        </p:nvSpPr>
        <p:spPr>
          <a:xfrm>
            <a:off x="466214" y="3462529"/>
            <a:ext cx="3210842" cy="8822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4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46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46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46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46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46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46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46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46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46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6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6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6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48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48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48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48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48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48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48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48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48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8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8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8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8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Wspieranie funkcjonowania i doskonalenie ZSK na rzecz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wykorzystania oferowanych w nim rozwiązań do realizacji </a:t>
            </a:r>
            <a:b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celów strategii rozwoju kraju – ZSK 5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 2 1">
  <p:cSld name="Slajd tytułowy 2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>
            <a:spLocks noGrp="1"/>
          </p:cNvSpPr>
          <p:nvPr>
            <p:ph type="title"/>
          </p:nvPr>
        </p:nvSpPr>
        <p:spPr>
          <a:xfrm>
            <a:off x="369382" y="539317"/>
            <a:ext cx="4017000" cy="27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3100"/>
              <a:buFont typeface="Calibri"/>
              <a:buNone/>
              <a:defRPr sz="31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 1">
  <p:cSld name="Tytuł i zawartość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body" idx="1"/>
          </p:nvPr>
        </p:nvSpPr>
        <p:spPr>
          <a:xfrm>
            <a:off x="952087" y="1247164"/>
            <a:ext cx="7885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title"/>
          </p:nvPr>
        </p:nvSpPr>
        <p:spPr>
          <a:xfrm>
            <a:off x="944016" y="472297"/>
            <a:ext cx="7885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>
  <p:cSld name="Tytuł i zawartość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>
            <a:spLocks noGrp="1"/>
          </p:cNvSpPr>
          <p:nvPr>
            <p:ph type="body" idx="1"/>
          </p:nvPr>
        </p:nvSpPr>
        <p:spPr>
          <a:xfrm>
            <a:off x="532989" y="1247165"/>
            <a:ext cx="7323233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title"/>
          </p:nvPr>
        </p:nvSpPr>
        <p:spPr>
          <a:xfrm>
            <a:off x="524917" y="472300"/>
            <a:ext cx="7323233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0"/>
          <p:cNvSpPr txBox="1">
            <a:spLocks noGrp="1"/>
          </p:cNvSpPr>
          <p:nvPr>
            <p:ph type="body" idx="1"/>
          </p:nvPr>
        </p:nvSpPr>
        <p:spPr>
          <a:xfrm>
            <a:off x="537822" y="1253582"/>
            <a:ext cx="7885477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Noto Sans Symbols"/>
              <a:buChar char="✔"/>
              <a:defRPr sz="1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Noto Sans Symbols"/>
              <a:buChar char="✔"/>
              <a:defRPr sz="1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Noto Sans Symbols"/>
              <a:buChar char="✔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Noto Sans Symbols"/>
              <a:buChar char="✔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Noto Sans Symbols"/>
              <a:buChar char="✔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50"/>
          <p:cNvSpPr txBox="1">
            <a:spLocks noGrp="1"/>
          </p:cNvSpPr>
          <p:nvPr>
            <p:ph type="title"/>
          </p:nvPr>
        </p:nvSpPr>
        <p:spPr>
          <a:xfrm>
            <a:off x="529751" y="478715"/>
            <a:ext cx="7885477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84191" y="4660890"/>
            <a:ext cx="5975620" cy="37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40"/>
          <p:cNvPicPr preferRelativeResize="0"/>
          <p:nvPr/>
        </p:nvPicPr>
        <p:blipFill rotWithShape="1">
          <a:blip r:embed="rId7">
            <a:alphaModFix/>
          </a:blip>
          <a:srcRect l="52" t="11202" r="54" b="-9900"/>
          <a:stretch/>
        </p:blipFill>
        <p:spPr>
          <a:xfrm>
            <a:off x="0" y="0"/>
            <a:ext cx="9134147" cy="50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10800000" flipH="1">
            <a:off x="7192042" y="0"/>
            <a:ext cx="19519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98721" y="4767465"/>
            <a:ext cx="769300" cy="2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2"/>
          <p:cNvSpPr/>
          <p:nvPr/>
        </p:nvSpPr>
        <p:spPr>
          <a:xfrm>
            <a:off x="5644818" y="4868953"/>
            <a:ext cx="1525327" cy="12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" sz="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" name="Google Shape;70;p42"/>
          <p:cNvCxnSpPr/>
          <p:nvPr/>
        </p:nvCxnSpPr>
        <p:spPr>
          <a:xfrm rot="10800000">
            <a:off x="7293092" y="4767465"/>
            <a:ext cx="0" cy="237135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EaUZyVNZA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walifikacje.gov.pl/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>
            <a:spLocks noGrp="1"/>
          </p:cNvSpPr>
          <p:nvPr>
            <p:ph type="body" idx="1"/>
          </p:nvPr>
        </p:nvSpPr>
        <p:spPr>
          <a:xfrm>
            <a:off x="528124" y="1894424"/>
            <a:ext cx="5181299" cy="113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pl" sz="2000" b="1" dirty="0">
                <a:latin typeface="Arial"/>
                <a:ea typeface="Arial"/>
                <a:cs typeface="Arial"/>
                <a:sym typeface="Arial"/>
              </a:rPr>
              <a:t>Z Panem Mirosławem przez Zintegrowany Rejestr Kwalifikacji 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l="14807" t="13348" b="4531"/>
          <a:stretch/>
        </p:blipFill>
        <p:spPr>
          <a:xfrm>
            <a:off x="253585" y="361844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/>
          <p:nvPr/>
        </p:nvSpPr>
        <p:spPr>
          <a:xfrm>
            <a:off x="431511" y="2125050"/>
            <a:ext cx="1273386" cy="893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10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l="15148" t="12883" r="15934" b="3573"/>
          <a:stretch/>
        </p:blipFill>
        <p:spPr>
          <a:xfrm>
            <a:off x="267299" y="429851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11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527163" y="2438400"/>
            <a:ext cx="1249598" cy="19328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 l="15036" t="12165" r="15961" b="3276"/>
          <a:stretch/>
        </p:blipFill>
        <p:spPr>
          <a:xfrm>
            <a:off x="205016" y="386590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12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2386948" y="2455627"/>
            <a:ext cx="1568018" cy="34704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95165">
            <a:off x="4088619" y="2303475"/>
            <a:ext cx="309300" cy="48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13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99" y="411750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/>
          <p:nvPr/>
        </p:nvSpPr>
        <p:spPr>
          <a:xfrm>
            <a:off x="364314" y="4248529"/>
            <a:ext cx="4593600" cy="605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14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4"/>
          <p:cNvSpPr/>
          <p:nvPr/>
        </p:nvSpPr>
        <p:spPr>
          <a:xfrm>
            <a:off x="433493" y="1025586"/>
            <a:ext cx="3497163" cy="51112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95165">
            <a:off x="3487702" y="1089550"/>
            <a:ext cx="309300" cy="48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15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16" y="313686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5"/>
          <p:cNvSpPr/>
          <p:nvPr/>
        </p:nvSpPr>
        <p:spPr>
          <a:xfrm>
            <a:off x="5731727" y="799252"/>
            <a:ext cx="2436912" cy="244203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16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266" name="Google Shape;2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786" y="411750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/>
          <p:nvPr/>
        </p:nvSpPr>
        <p:spPr>
          <a:xfrm>
            <a:off x="490654" y="3146477"/>
            <a:ext cx="2042573" cy="51112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95165">
            <a:off x="2378577" y="2975985"/>
            <a:ext cx="309300" cy="48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17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274" name="Google Shape;2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9" y="411750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/>
          <p:nvPr/>
        </p:nvSpPr>
        <p:spPr>
          <a:xfrm>
            <a:off x="366585" y="3455721"/>
            <a:ext cx="3625551" cy="129413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314546" y="1145992"/>
            <a:ext cx="3434080" cy="479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18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3">
            <a:alphaModFix/>
          </a:blip>
          <a:srcRect r="12593"/>
          <a:stretch/>
        </p:blipFill>
        <p:spPr>
          <a:xfrm>
            <a:off x="38516" y="429851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8"/>
          <p:cNvSpPr/>
          <p:nvPr/>
        </p:nvSpPr>
        <p:spPr>
          <a:xfrm>
            <a:off x="501227" y="849824"/>
            <a:ext cx="4389121" cy="45371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8"/>
          <p:cNvSpPr/>
          <p:nvPr/>
        </p:nvSpPr>
        <p:spPr>
          <a:xfrm>
            <a:off x="560699" y="2656407"/>
            <a:ext cx="4389122" cy="45371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95165">
            <a:off x="4417350" y="760798"/>
            <a:ext cx="309300" cy="48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95165">
            <a:off x="2717827" y="2550592"/>
            <a:ext cx="309300" cy="48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19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3">
            <a:alphaModFix/>
          </a:blip>
          <a:srcRect l="3411" r="3347"/>
          <a:stretch/>
        </p:blipFill>
        <p:spPr>
          <a:xfrm>
            <a:off x="201052" y="270678"/>
            <a:ext cx="7920000" cy="4320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3" name="Google Shape;293;p19"/>
          <p:cNvSpPr/>
          <p:nvPr/>
        </p:nvSpPr>
        <p:spPr>
          <a:xfrm>
            <a:off x="535975" y="1491951"/>
            <a:ext cx="6284770" cy="58250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9"/>
          <p:cNvSpPr/>
          <p:nvPr/>
        </p:nvSpPr>
        <p:spPr>
          <a:xfrm>
            <a:off x="535975" y="2437824"/>
            <a:ext cx="6284770" cy="73152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535975" y="3576319"/>
            <a:ext cx="6284771" cy="101435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/>
          <p:nvPr/>
        </p:nvSpPr>
        <p:spPr>
          <a:xfrm>
            <a:off x="2471097" y="3773958"/>
            <a:ext cx="54861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248" y="1788160"/>
            <a:ext cx="7672362" cy="13959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67" name="Google Shape;167;p2"/>
          <p:cNvSpPr txBox="1"/>
          <p:nvPr/>
        </p:nvSpPr>
        <p:spPr>
          <a:xfrm>
            <a:off x="735835" y="3463217"/>
            <a:ext cx="43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CEF"/>
              </a:buClr>
              <a:buSzPts val="2400"/>
              <a:buFont typeface="Calibri"/>
              <a:buNone/>
            </a:pPr>
            <a:r>
              <a:rPr lang="pl" sz="2400" b="0" i="0" u="none" strike="noStrike" cap="none">
                <a:solidFill>
                  <a:srgbClr val="0F6CEF"/>
                </a:solidFill>
                <a:latin typeface="Calibri"/>
                <a:ea typeface="Calibri"/>
                <a:cs typeface="Calibri"/>
                <a:sym typeface="Calibri"/>
              </a:rPr>
              <a:t>https://kwalifikacje.gov.pl/k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l" sz="1500">
                <a:solidFill>
                  <a:srgbClr val="535353"/>
                </a:solidFill>
              </a:rPr>
              <a:t>2</a:t>
            </a:fld>
            <a:endParaRPr sz="1500">
              <a:solidFill>
                <a:srgbClr val="53535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20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301" name="Google Shape;30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21" y="429851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0"/>
          <p:cNvSpPr/>
          <p:nvPr/>
        </p:nvSpPr>
        <p:spPr>
          <a:xfrm>
            <a:off x="372037" y="488696"/>
            <a:ext cx="2404535" cy="45227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95165">
            <a:off x="2467693" y="304840"/>
            <a:ext cx="309300" cy="48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21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309" name="Google Shape;30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51" y="411750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1"/>
          <p:cNvSpPr/>
          <p:nvPr/>
        </p:nvSpPr>
        <p:spPr>
          <a:xfrm>
            <a:off x="413998" y="3653842"/>
            <a:ext cx="5256107" cy="38587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95165">
            <a:off x="5287315" y="3560565"/>
            <a:ext cx="273822" cy="40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22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317" name="Google Shape;31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887" y="1162121"/>
            <a:ext cx="792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2"/>
          <p:cNvSpPr/>
          <p:nvPr/>
        </p:nvSpPr>
        <p:spPr>
          <a:xfrm>
            <a:off x="482888" y="1162121"/>
            <a:ext cx="4981209" cy="32586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23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325" name="Google Shape;325;p23"/>
          <p:cNvSpPr/>
          <p:nvPr/>
        </p:nvSpPr>
        <p:spPr>
          <a:xfrm>
            <a:off x="1232512" y="1834742"/>
            <a:ext cx="5681243" cy="87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50" rIns="72925" bIns="36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" sz="2300" b="1" i="0" u="none" strike="noStrike" cap="none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CZAS NA AKTYWNOŚĆ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pl" sz="2300" b="1" dirty="0">
              <a:solidFill>
                <a:srgbClr val="535353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" sz="2300" b="1" i="0" u="none" strike="noStrike" cap="none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Ćwiczenie</a:t>
            </a:r>
            <a:endParaRPr sz="2300" b="1" i="0" u="none" strike="noStrike" cap="none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24</a:t>
            </a:fld>
            <a:endParaRPr/>
          </a:p>
        </p:txBody>
      </p:sp>
      <p:sp>
        <p:nvSpPr>
          <p:cNvPr id="332" name="Google Shape;332;p24"/>
          <p:cNvSpPr/>
          <p:nvPr/>
        </p:nvSpPr>
        <p:spPr>
          <a:xfrm>
            <a:off x="394019" y="909477"/>
            <a:ext cx="7218556" cy="2718385"/>
          </a:xfrm>
          <a:prstGeom prst="rect">
            <a:avLst/>
          </a:prstGeom>
          <a:solidFill>
            <a:srgbClr val="1389E4"/>
          </a:solidFill>
          <a:ln w="12700" cap="flat" cmpd="sng">
            <a:solidFill>
              <a:srgbClr val="1389E4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lang="pl" sz="3700" b="1" i="0" u="none" strike="noStrike" cap="none" dirty="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Pan Mirosław</a:t>
            </a:r>
            <a:endParaRPr sz="3700" b="1" i="0" u="none" strike="noStrike" cap="none" dirty="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lang="pl" sz="3700" b="1" dirty="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 </a:t>
            </a:r>
            <a:endParaRPr sz="3700" b="1" dirty="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pl" sz="3700" b="1" dirty="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Zintegrowany Rejestr Kwalifikacji</a:t>
            </a:r>
            <a:endParaRPr sz="3700" b="1" dirty="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230047" y="293479"/>
            <a:ext cx="7546500" cy="539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50" rIns="72925" bIns="36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" sz="2300" b="1" i="0" u="none" strike="noStrike" cap="none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Ćwiczenie</a:t>
            </a:r>
            <a:endParaRPr sz="2300" b="1" i="0" u="none" strike="noStrike" cap="none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527197" y="3846685"/>
            <a:ext cx="6952200" cy="60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72925" rIns="72925" bIns="72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pl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do filmu: </a:t>
            </a:r>
            <a:r>
              <a:rPr lang="pl" sz="1800" b="0" i="0" u="sng" strike="noStrike" cap="non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https://www.youtube.com/watch?v=sEaUZyVNZAg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"/>
          <p:cNvSpPr txBox="1">
            <a:spLocks noGrp="1"/>
          </p:cNvSpPr>
          <p:nvPr>
            <p:ph type="body" idx="1"/>
          </p:nvPr>
        </p:nvSpPr>
        <p:spPr>
          <a:xfrm>
            <a:off x="384802" y="685650"/>
            <a:ext cx="7885500" cy="3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6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900"/>
              <a:buNone/>
            </a:pPr>
            <a:r>
              <a:rPr lang="pl" b="1" i="1" dirty="0">
                <a:solidFill>
                  <a:schemeClr val="tx1"/>
                </a:solidFill>
                <a:hlinkClick r:id="rId3"/>
              </a:rPr>
              <a:t>https://kwalifikacje.gov.pl/k</a:t>
            </a:r>
            <a:r>
              <a:rPr lang="pl" b="1" i="1" dirty="0">
                <a:solidFill>
                  <a:schemeClr val="tx1"/>
                </a:solidFill>
              </a:rPr>
              <a:t>  </a:t>
            </a:r>
            <a:endParaRPr b="1" i="1" dirty="0">
              <a:solidFill>
                <a:schemeClr val="tx1"/>
              </a:solidFill>
            </a:endParaRPr>
          </a:p>
          <a:p>
            <a:pPr marL="6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900"/>
              <a:buNone/>
            </a:pPr>
            <a:endParaRPr b="1" i="1" dirty="0">
              <a:solidFill>
                <a:schemeClr val="tx1"/>
              </a:solidFill>
            </a:endParaRPr>
          </a:p>
          <a:p>
            <a:pPr marL="63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900"/>
              <a:buNone/>
            </a:pPr>
            <a:r>
              <a:rPr lang="pl" b="1" i="1" dirty="0">
                <a:solidFill>
                  <a:schemeClr val="tx1"/>
                </a:solidFill>
              </a:rPr>
              <a:t>Aktywne prowadzenie sprzedaży skierowanej do klientów biznesowych – przedstawiciel handlowy</a:t>
            </a:r>
            <a:endParaRPr b="1" i="1" dirty="0">
              <a:solidFill>
                <a:schemeClr val="tx1"/>
              </a:solidFill>
            </a:endParaRPr>
          </a:p>
          <a:p>
            <a:pPr marL="368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b="1" i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b="1" i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340" name="Google Shape;34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26</a:t>
            </a:fld>
            <a:endParaRPr/>
          </a:p>
        </p:txBody>
      </p:sp>
      <p:sp>
        <p:nvSpPr>
          <p:cNvPr id="347" name="Google Shape;347;p26"/>
          <p:cNvSpPr txBox="1"/>
          <p:nvPr/>
        </p:nvSpPr>
        <p:spPr>
          <a:xfrm>
            <a:off x="289508" y="872892"/>
            <a:ext cx="7874700" cy="2429400"/>
          </a:xfrm>
          <a:prstGeom prst="rect">
            <a:avLst/>
          </a:prstGeom>
          <a:noFill/>
          <a:ln w="2857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83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89E4"/>
              </a:buClr>
              <a:buSzPts val="1900"/>
              <a:buFont typeface="Calibri"/>
              <a:buNone/>
            </a:pPr>
            <a:endParaRPr sz="1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1775" marR="0" lvl="0" indent="-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389E4"/>
              </a:buClr>
              <a:buSzPts val="1900"/>
              <a:buFont typeface="+mj-lt"/>
              <a:buAutoNum type="arabicPeriod"/>
            </a:pPr>
            <a:r>
              <a:rPr lang="pl" sz="1900" b="1" i="0" u="none" strike="noStrike" cap="none" dirty="0">
                <a:solidFill>
                  <a:schemeClr val="tx1"/>
                </a:solidFill>
              </a:rPr>
              <a:t>Czy kwalifikacja posiada status funkcjonującej?</a:t>
            </a:r>
            <a:endParaRPr lang="pl" sz="1100" dirty="0">
              <a:solidFill>
                <a:schemeClr val="tx1"/>
              </a:solidFill>
            </a:endParaRPr>
          </a:p>
          <a:p>
            <a:pPr marL="591775" marR="0" lvl="0" indent="-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389E4"/>
              </a:buClr>
              <a:buSzPts val="1900"/>
              <a:buFont typeface="+mj-lt"/>
              <a:buAutoNum type="arabicPeriod"/>
            </a:pPr>
            <a:r>
              <a:rPr lang="pl" sz="1900" b="1" i="0" u="none" strike="noStrike" cap="none" dirty="0">
                <a:solidFill>
                  <a:schemeClr val="tx1"/>
                </a:solidFill>
              </a:rPr>
              <a:t>Która instytucja jest uprawniona do nadawania tej kwalifikacji?</a:t>
            </a:r>
            <a:endParaRPr lang="pl" sz="1100" dirty="0">
              <a:solidFill>
                <a:schemeClr val="tx1"/>
              </a:solidFill>
            </a:endParaRPr>
          </a:p>
          <a:p>
            <a:pPr marL="591775" marR="0" lvl="0" indent="-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389E4"/>
              </a:buClr>
              <a:buSzPts val="1900"/>
              <a:buFont typeface="+mj-lt"/>
              <a:buAutoNum type="arabicPeriod"/>
            </a:pPr>
            <a:r>
              <a:rPr lang="pl" sz="1900" b="1" i="0" u="none" strike="noStrike" cap="none" dirty="0">
                <a:solidFill>
                  <a:schemeClr val="tx1"/>
                </a:solidFill>
              </a:rPr>
              <a:t>Jakie efekty uczenia się będą weryfikowane? </a:t>
            </a:r>
            <a:endParaRPr lang="pl" sz="1100" dirty="0">
              <a:solidFill>
                <a:schemeClr val="tx1"/>
              </a:solidFill>
            </a:endParaRPr>
          </a:p>
          <a:p>
            <a:pPr marL="591775" marR="0" lvl="0" indent="-457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389E4"/>
              </a:buClr>
              <a:buSzPts val="1900"/>
              <a:buFont typeface="+mj-lt"/>
              <a:buAutoNum type="arabicPeriod"/>
            </a:pPr>
            <a:r>
              <a:rPr lang="pl" sz="1900" b="1" i="0" u="none" strike="noStrike" cap="none" dirty="0">
                <a:solidFill>
                  <a:schemeClr val="tx1"/>
                </a:solidFill>
              </a:rPr>
              <a:t>Jakie metody będą użyte do sprawdzenia efektów uczenia się? </a:t>
            </a:r>
            <a:endParaRPr sz="1100" i="0" u="none" strike="noStrike" cap="none" dirty="0">
              <a:solidFill>
                <a:schemeClr val="tx1"/>
              </a:solidFill>
            </a:endParaRPr>
          </a:p>
          <a:p>
            <a:pPr marL="3683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6CA4"/>
              </a:buClr>
              <a:buSzPts val="1900"/>
              <a:buFont typeface="Calibri"/>
              <a:buNone/>
            </a:pP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83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Calibri"/>
              <a:buNone/>
            </a:pPr>
            <a:endParaRPr sz="19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7"/>
          <p:cNvPicPr preferRelativeResize="0"/>
          <p:nvPr/>
        </p:nvPicPr>
        <p:blipFill rotWithShape="1">
          <a:blip r:embed="rId3">
            <a:alphaModFix/>
          </a:blip>
          <a:srcRect l="15063" t="12081" r="13912" b="9768"/>
          <a:stretch/>
        </p:blipFill>
        <p:spPr>
          <a:xfrm>
            <a:off x="244760" y="429851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27</a:t>
            </a:fld>
            <a:endParaRPr/>
          </a:p>
        </p:txBody>
      </p:sp>
      <p:sp>
        <p:nvSpPr>
          <p:cNvPr id="2" name="Google Shape;318;p22">
            <a:extLst>
              <a:ext uri="{FF2B5EF4-FFF2-40B4-BE49-F238E27FC236}">
                <a16:creationId xmlns:a16="http://schemas.microsoft.com/office/drawing/2014/main" id="{09076ABE-D2C3-4808-E9EE-0E5608B3BC66}"/>
              </a:ext>
            </a:extLst>
          </p:cNvPr>
          <p:cNvSpPr/>
          <p:nvPr/>
        </p:nvSpPr>
        <p:spPr>
          <a:xfrm>
            <a:off x="4899102" y="946530"/>
            <a:ext cx="1360450" cy="34701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8"/>
          <p:cNvPicPr preferRelativeResize="0"/>
          <p:nvPr/>
        </p:nvPicPr>
        <p:blipFill rotWithShape="1">
          <a:blip r:embed="rId3">
            <a:alphaModFix/>
          </a:blip>
          <a:srcRect l="15264" t="12373" r="15720" b="9950"/>
          <a:stretch/>
        </p:blipFill>
        <p:spPr>
          <a:xfrm>
            <a:off x="293960" y="356291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28</a:t>
            </a:fld>
            <a:endParaRPr/>
          </a:p>
        </p:txBody>
      </p:sp>
      <p:sp>
        <p:nvSpPr>
          <p:cNvPr id="2" name="Google Shape;318;p22">
            <a:extLst>
              <a:ext uri="{FF2B5EF4-FFF2-40B4-BE49-F238E27FC236}">
                <a16:creationId xmlns:a16="http://schemas.microsoft.com/office/drawing/2014/main" id="{803DD816-1D64-0B4E-E682-5FEDBCA7603B}"/>
              </a:ext>
            </a:extLst>
          </p:cNvPr>
          <p:cNvSpPr/>
          <p:nvPr/>
        </p:nvSpPr>
        <p:spPr>
          <a:xfrm>
            <a:off x="482888" y="1794024"/>
            <a:ext cx="1717619" cy="30984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9"/>
          <p:cNvPicPr preferRelativeResize="0"/>
          <p:nvPr/>
        </p:nvPicPr>
        <p:blipFill rotWithShape="1">
          <a:blip r:embed="rId3">
            <a:alphaModFix/>
          </a:blip>
          <a:srcRect l="15395" t="12373" r="15841" b="9950"/>
          <a:stretch/>
        </p:blipFill>
        <p:spPr>
          <a:xfrm>
            <a:off x="241702" y="542350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9"/>
          <p:cNvSpPr txBox="1"/>
          <p:nvPr/>
        </p:nvSpPr>
        <p:spPr>
          <a:xfrm>
            <a:off x="241702" y="209350"/>
            <a:ext cx="7064821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83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r>
              <a:rPr lang="pl" sz="1900" b="1" i="0" u="none" strike="noStrike" cap="none" dirty="0">
                <a:solidFill>
                  <a:srgbClr val="1389E4"/>
                </a:solidFill>
              </a:rPr>
              <a:t>1. 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Czy kwalifikacja posiada status funkcjonującej?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3683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endParaRPr sz="1900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29</a:t>
            </a:fld>
            <a:endParaRPr/>
          </a:p>
        </p:txBody>
      </p:sp>
      <p:pic>
        <p:nvPicPr>
          <p:cNvPr id="2" name="Google Shape;238;p12">
            <a:extLst>
              <a:ext uri="{FF2B5EF4-FFF2-40B4-BE49-F238E27FC236}">
                <a16:creationId xmlns:a16="http://schemas.microsoft.com/office/drawing/2014/main" id="{37EAA8B3-156B-9DB3-C563-E4E0AB7D50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95165">
            <a:off x="3508755" y="1890919"/>
            <a:ext cx="309300" cy="48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3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70264" y="332384"/>
            <a:ext cx="7546500" cy="47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50" rIns="72925" bIns="36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" sz="2300" b="1" i="0" u="none" strike="noStrike" cap="none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ZINTEGROWANY REJESTR KWALIFIKACJI (ZRK)</a:t>
            </a:r>
            <a:endParaRPr sz="2300" b="1" i="0" u="none" strike="noStrike" cap="none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537172" y="1554441"/>
            <a:ext cx="7227600" cy="21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50" rIns="72925" bIns="3645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BD2"/>
              </a:buClr>
              <a:buSzPts val="1900"/>
              <a:buFont typeface="Arial" panose="020B0604020202020204" pitchFamily="34" charset="0"/>
              <a:buChar char="•"/>
            </a:pPr>
            <a:r>
              <a:rPr lang="pl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Źródło informacji o wszystkich kwalifikacjach, które funkcjonują </a:t>
            </a:r>
            <a:br>
              <a:rPr lang="pl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 ZSK, oraz o instytucjach z nimi powiązanych</a:t>
            </a:r>
            <a:endParaRPr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95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0"/>
          <p:cNvPicPr preferRelativeResize="0"/>
          <p:nvPr/>
        </p:nvPicPr>
        <p:blipFill rotWithShape="1">
          <a:blip r:embed="rId3">
            <a:alphaModFix/>
          </a:blip>
          <a:srcRect l="15018" t="12704" r="15832" b="9924"/>
          <a:stretch/>
        </p:blipFill>
        <p:spPr>
          <a:xfrm>
            <a:off x="275767" y="680766"/>
            <a:ext cx="6520529" cy="391403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0"/>
          <p:cNvSpPr txBox="1"/>
          <p:nvPr/>
        </p:nvSpPr>
        <p:spPr>
          <a:xfrm>
            <a:off x="275767" y="284402"/>
            <a:ext cx="81999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83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r>
              <a:rPr lang="pl" sz="1900" b="1" i="0" u="none" strike="noStrike" cap="none" dirty="0">
                <a:solidFill>
                  <a:srgbClr val="1389E4"/>
                </a:solidFill>
              </a:rPr>
              <a:t>2. 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Która instytucja jest uprawniona do nadawania tej kwalifikacji?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3683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83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endParaRPr sz="1900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30</a:t>
            </a:fld>
            <a:endParaRPr/>
          </a:p>
        </p:txBody>
      </p:sp>
      <p:sp>
        <p:nvSpPr>
          <p:cNvPr id="378" name="Google Shape;378;p30"/>
          <p:cNvSpPr/>
          <p:nvPr/>
        </p:nvSpPr>
        <p:spPr>
          <a:xfrm>
            <a:off x="480007" y="3746063"/>
            <a:ext cx="3671882" cy="25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1"/>
          <p:cNvPicPr preferRelativeResize="0"/>
          <p:nvPr/>
        </p:nvPicPr>
        <p:blipFill rotWithShape="1">
          <a:blip r:embed="rId3">
            <a:alphaModFix/>
          </a:blip>
          <a:srcRect l="14559" t="13368" r="15908" b="16198"/>
          <a:stretch/>
        </p:blipFill>
        <p:spPr>
          <a:xfrm>
            <a:off x="301384" y="658838"/>
            <a:ext cx="6714350" cy="382582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1"/>
          <p:cNvSpPr txBox="1"/>
          <p:nvPr/>
        </p:nvSpPr>
        <p:spPr>
          <a:xfrm>
            <a:off x="301384" y="218676"/>
            <a:ext cx="825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83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r>
              <a:rPr lang="pl" sz="1900" b="1" i="0" u="none" strike="noStrike" cap="none" dirty="0">
                <a:solidFill>
                  <a:srgbClr val="1389E4"/>
                </a:solidFill>
              </a:rPr>
              <a:t>2. 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Która instytucja jest uprawniona do nadawania tej kwalifikacji?</a:t>
            </a:r>
            <a:endParaRPr sz="1900" b="1" i="0" u="none" strike="noStrike" cap="none" dirty="0">
              <a:solidFill>
                <a:srgbClr val="595959"/>
              </a:solidFill>
            </a:endParaRPr>
          </a:p>
        </p:txBody>
      </p:sp>
      <p:sp>
        <p:nvSpPr>
          <p:cNvPr id="385" name="Google Shape;385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31</a:t>
            </a:fld>
            <a:endParaRPr/>
          </a:p>
        </p:txBody>
      </p:sp>
      <p:sp>
        <p:nvSpPr>
          <p:cNvPr id="386" name="Google Shape;386;p31"/>
          <p:cNvSpPr/>
          <p:nvPr/>
        </p:nvSpPr>
        <p:spPr>
          <a:xfrm>
            <a:off x="620098" y="3346270"/>
            <a:ext cx="1815989" cy="25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2"/>
          <p:cNvPicPr preferRelativeResize="0"/>
          <p:nvPr/>
        </p:nvPicPr>
        <p:blipFill rotWithShape="1">
          <a:blip r:embed="rId3">
            <a:alphaModFix/>
          </a:blip>
          <a:srcRect l="15032" t="13959" r="16350" b="20525"/>
          <a:stretch/>
        </p:blipFill>
        <p:spPr>
          <a:xfrm>
            <a:off x="252655" y="725030"/>
            <a:ext cx="6927023" cy="33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2"/>
          <p:cNvSpPr txBox="1"/>
          <p:nvPr/>
        </p:nvSpPr>
        <p:spPr>
          <a:xfrm>
            <a:off x="334430" y="288419"/>
            <a:ext cx="79554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83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r>
              <a:rPr lang="pl" sz="1900" b="1" i="0" u="none" strike="noStrike" cap="none" dirty="0">
                <a:solidFill>
                  <a:srgbClr val="1389E4"/>
                </a:solidFill>
              </a:rPr>
              <a:t>3. 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Jakie efekty uczenia się będą weryfikowane</a:t>
            </a:r>
            <a:r>
              <a:rPr lang="pl" sz="1900" b="1" dirty="0">
                <a:solidFill>
                  <a:srgbClr val="595959"/>
                </a:solidFill>
              </a:rPr>
              <a:t>?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 </a:t>
            </a:r>
            <a:endParaRPr sz="1900" b="1" i="0" u="none" strike="noStrike" cap="none" dirty="0">
              <a:solidFill>
                <a:srgbClr val="595959"/>
              </a:solidFill>
            </a:endParaRPr>
          </a:p>
        </p:txBody>
      </p:sp>
      <p:sp>
        <p:nvSpPr>
          <p:cNvPr id="393" name="Google Shape;393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32</a:t>
            </a:fld>
            <a:endParaRPr/>
          </a:p>
        </p:txBody>
      </p:sp>
      <p:sp>
        <p:nvSpPr>
          <p:cNvPr id="394" name="Google Shape;394;p32"/>
          <p:cNvSpPr/>
          <p:nvPr/>
        </p:nvSpPr>
        <p:spPr>
          <a:xfrm>
            <a:off x="455887" y="3397319"/>
            <a:ext cx="1321535" cy="25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3"/>
          <p:cNvPicPr preferRelativeResize="0"/>
          <p:nvPr/>
        </p:nvPicPr>
        <p:blipFill rotWithShape="1">
          <a:blip r:embed="rId3">
            <a:alphaModFix/>
          </a:blip>
          <a:srcRect l="14833" t="14096" r="15850" b="10355"/>
          <a:stretch/>
        </p:blipFill>
        <p:spPr>
          <a:xfrm>
            <a:off x="289825" y="704338"/>
            <a:ext cx="6318173" cy="387360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3"/>
          <p:cNvSpPr txBox="1"/>
          <p:nvPr/>
        </p:nvSpPr>
        <p:spPr>
          <a:xfrm>
            <a:off x="289825" y="254461"/>
            <a:ext cx="79554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83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r>
              <a:rPr lang="pl" sz="1900" b="1" i="0" u="none" strike="noStrike" cap="none" dirty="0">
                <a:solidFill>
                  <a:srgbClr val="1389E4"/>
                </a:solidFill>
              </a:rPr>
              <a:t>3. 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Jakie efekty uczenia się będą weryfikowane</a:t>
            </a:r>
            <a:r>
              <a:rPr lang="pl" sz="1900" b="1" dirty="0">
                <a:solidFill>
                  <a:srgbClr val="595959"/>
                </a:solidFill>
              </a:rPr>
              <a:t>?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 </a:t>
            </a:r>
            <a:endParaRPr sz="1900" b="1" i="0" u="none" strike="noStrike" cap="none" dirty="0">
              <a:solidFill>
                <a:srgbClr val="595959"/>
              </a:solidFill>
            </a:endParaRPr>
          </a:p>
          <a:p>
            <a:pPr marL="3683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endParaRPr sz="1900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33</a:t>
            </a:fld>
            <a:endParaRPr/>
          </a:p>
        </p:txBody>
      </p:sp>
      <p:sp>
        <p:nvSpPr>
          <p:cNvPr id="402" name="Google Shape;402;p33"/>
          <p:cNvSpPr/>
          <p:nvPr/>
        </p:nvSpPr>
        <p:spPr>
          <a:xfrm>
            <a:off x="455097" y="3538309"/>
            <a:ext cx="2993814" cy="90085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4"/>
          <p:cNvSpPr txBox="1"/>
          <p:nvPr/>
        </p:nvSpPr>
        <p:spPr>
          <a:xfrm>
            <a:off x="299603" y="235814"/>
            <a:ext cx="78855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683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r>
              <a:rPr lang="pl" sz="1900" b="1" i="0" u="none" strike="noStrike" cap="none" dirty="0">
                <a:solidFill>
                  <a:srgbClr val="1389E4"/>
                </a:solidFill>
              </a:rPr>
              <a:t>3. 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Jakie efekty uczenia się będą weryfikowan</a:t>
            </a:r>
            <a:r>
              <a:rPr lang="pl" sz="1900" b="1" dirty="0">
                <a:solidFill>
                  <a:srgbClr val="595959"/>
                </a:solidFill>
              </a:rPr>
              <a:t>e?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 </a:t>
            </a:r>
            <a:endParaRPr sz="1900" b="1" i="0" u="none" strike="noStrike" cap="none" dirty="0">
              <a:solidFill>
                <a:srgbClr val="595959"/>
              </a:solidFill>
            </a:endParaRPr>
          </a:p>
        </p:txBody>
      </p:sp>
      <p:sp>
        <p:nvSpPr>
          <p:cNvPr id="408" name="Google Shape;408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34</a:t>
            </a:fld>
            <a:endParaRPr/>
          </a:p>
        </p:txBody>
      </p:sp>
      <p:pic>
        <p:nvPicPr>
          <p:cNvPr id="409" name="Google Shape;409;p34"/>
          <p:cNvPicPr preferRelativeResize="0"/>
          <p:nvPr/>
        </p:nvPicPr>
        <p:blipFill rotWithShape="1">
          <a:blip r:embed="rId3">
            <a:alphaModFix/>
          </a:blip>
          <a:srcRect l="14677" t="11808" r="15852" b="9095"/>
          <a:stretch/>
        </p:blipFill>
        <p:spPr>
          <a:xfrm>
            <a:off x="299603" y="736775"/>
            <a:ext cx="6225595" cy="393005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4"/>
          <p:cNvSpPr/>
          <p:nvPr/>
        </p:nvSpPr>
        <p:spPr>
          <a:xfrm>
            <a:off x="299603" y="1293707"/>
            <a:ext cx="5527942" cy="337312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5"/>
          <p:cNvPicPr preferRelativeResize="0"/>
          <p:nvPr/>
        </p:nvPicPr>
        <p:blipFill rotWithShape="1">
          <a:blip r:embed="rId3">
            <a:alphaModFix/>
          </a:blip>
          <a:srcRect l="14620" t="12323" r="16053" b="3266"/>
          <a:stretch/>
        </p:blipFill>
        <p:spPr>
          <a:xfrm>
            <a:off x="359076" y="765589"/>
            <a:ext cx="5731142" cy="392965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5"/>
          <p:cNvSpPr txBox="1"/>
          <p:nvPr/>
        </p:nvSpPr>
        <p:spPr>
          <a:xfrm>
            <a:off x="269866" y="300003"/>
            <a:ext cx="78855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r>
              <a:rPr lang="pl" sz="1900" b="1" i="0" u="none" strike="noStrike" cap="none" dirty="0">
                <a:solidFill>
                  <a:srgbClr val="1389E4"/>
                </a:solidFill>
              </a:rPr>
              <a:t>4. 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Jakie metody będą użyte do sprawdzenia efektów uczenia się?  </a:t>
            </a:r>
            <a:endParaRPr sz="1900" b="1" i="0" u="none" strike="noStrike" cap="none" dirty="0">
              <a:solidFill>
                <a:srgbClr val="595959"/>
              </a:solidFill>
            </a:endParaRPr>
          </a:p>
        </p:txBody>
      </p:sp>
      <p:sp>
        <p:nvSpPr>
          <p:cNvPr id="417" name="Google Shape;417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35</a:t>
            </a:fld>
            <a:endParaRPr/>
          </a:p>
        </p:txBody>
      </p:sp>
      <p:sp>
        <p:nvSpPr>
          <p:cNvPr id="418" name="Google Shape;418;p35"/>
          <p:cNvSpPr/>
          <p:nvPr/>
        </p:nvSpPr>
        <p:spPr>
          <a:xfrm>
            <a:off x="541462" y="1320714"/>
            <a:ext cx="1402815" cy="25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6"/>
          <p:cNvPicPr preferRelativeResize="0"/>
          <p:nvPr/>
        </p:nvPicPr>
        <p:blipFill rotWithShape="1">
          <a:blip r:embed="rId3">
            <a:alphaModFix/>
          </a:blip>
          <a:srcRect l="14620" t="12323" r="16053" b="3266"/>
          <a:stretch/>
        </p:blipFill>
        <p:spPr>
          <a:xfrm>
            <a:off x="232695" y="795326"/>
            <a:ext cx="5731142" cy="392965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6"/>
          <p:cNvSpPr txBox="1"/>
          <p:nvPr/>
        </p:nvSpPr>
        <p:spPr>
          <a:xfrm>
            <a:off x="314471" y="314351"/>
            <a:ext cx="78855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r>
              <a:rPr lang="pl" sz="1900" b="1" i="0" u="none" strike="noStrike" cap="none" dirty="0">
                <a:solidFill>
                  <a:srgbClr val="1389E4"/>
                </a:solidFill>
              </a:rPr>
              <a:t>4. 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Jakie metody będą użyte do sprawdzenia efektów uczenia się?  </a:t>
            </a:r>
            <a:endParaRPr sz="1900" b="1" i="0" u="none" strike="noStrike" cap="none" dirty="0">
              <a:solidFill>
                <a:srgbClr val="595959"/>
              </a:solidFill>
            </a:endParaRPr>
          </a:p>
        </p:txBody>
      </p:sp>
      <p:sp>
        <p:nvSpPr>
          <p:cNvPr id="425" name="Google Shape;425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36</a:t>
            </a:fld>
            <a:endParaRPr/>
          </a:p>
        </p:txBody>
      </p:sp>
      <p:sp>
        <p:nvSpPr>
          <p:cNvPr id="426" name="Google Shape;426;p36"/>
          <p:cNvSpPr/>
          <p:nvPr/>
        </p:nvSpPr>
        <p:spPr>
          <a:xfrm>
            <a:off x="444819" y="1343016"/>
            <a:ext cx="1402815" cy="25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6"/>
          <p:cNvSpPr/>
          <p:nvPr/>
        </p:nvSpPr>
        <p:spPr>
          <a:xfrm>
            <a:off x="450938" y="3232032"/>
            <a:ext cx="3570281" cy="25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37"/>
          <p:cNvPicPr preferRelativeResize="0"/>
          <p:nvPr/>
        </p:nvPicPr>
        <p:blipFill rotWithShape="1">
          <a:blip r:embed="rId3">
            <a:alphaModFix/>
          </a:blip>
          <a:srcRect l="17676" t="29497" r="18620" b="23440"/>
          <a:stretch/>
        </p:blipFill>
        <p:spPr>
          <a:xfrm>
            <a:off x="302691" y="1004374"/>
            <a:ext cx="7543800" cy="31347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7"/>
          <p:cNvSpPr txBox="1"/>
          <p:nvPr/>
        </p:nvSpPr>
        <p:spPr>
          <a:xfrm>
            <a:off x="302691" y="399366"/>
            <a:ext cx="78855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Calibri"/>
              <a:buNone/>
            </a:pPr>
            <a:r>
              <a:rPr lang="pl" sz="1900" b="1" i="0" u="none" strike="noStrike" cap="none" dirty="0">
                <a:solidFill>
                  <a:srgbClr val="1389E4"/>
                </a:solidFill>
              </a:rPr>
              <a:t>4. </a:t>
            </a:r>
            <a:r>
              <a:rPr lang="pl" sz="1900" b="1" i="0" u="none" strike="noStrike" cap="none" dirty="0">
                <a:solidFill>
                  <a:srgbClr val="595959"/>
                </a:solidFill>
              </a:rPr>
              <a:t>Jakie metody będą użyte do sprawdzenia efektów uczenia się?  </a:t>
            </a:r>
            <a:endParaRPr sz="1900" b="1" i="0" u="none" strike="noStrike" cap="none" dirty="0">
              <a:solidFill>
                <a:srgbClr val="595959"/>
              </a:solidFill>
            </a:endParaRPr>
          </a:p>
        </p:txBody>
      </p:sp>
      <p:sp>
        <p:nvSpPr>
          <p:cNvPr id="434" name="Google Shape;434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fld id="{00000000-1234-1234-1234-123412341234}" type="slidenum">
              <a:rPr lang="pl"/>
              <a:t>37</a:t>
            </a:fld>
            <a:endParaRPr/>
          </a:p>
        </p:txBody>
      </p:sp>
      <p:sp>
        <p:nvSpPr>
          <p:cNvPr id="435" name="Google Shape;435;p37"/>
          <p:cNvSpPr/>
          <p:nvPr/>
        </p:nvSpPr>
        <p:spPr>
          <a:xfrm>
            <a:off x="294986" y="1408521"/>
            <a:ext cx="7388782" cy="33189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925" tIns="36450" rIns="72925" bIns="36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4</a:t>
            </a:fld>
            <a:endParaRPr>
              <a:solidFill>
                <a:srgbClr val="535353"/>
              </a:solidFill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217975" y="637575"/>
            <a:ext cx="7930800" cy="442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6212" marR="0" lvl="0" indent="-17621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8BD2"/>
              </a:buClr>
              <a:buSzPts val="1900"/>
              <a:buChar char="•"/>
            </a:pPr>
            <a:r>
              <a:rPr lang="pl" sz="1900" b="0" i="0" u="none" strike="noStrike" cap="none" dirty="0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PUBLICZNY: </a:t>
            </a:r>
            <a:r>
              <a:rPr lang="pl" sz="1900" b="0" i="0" u="none" strike="noStrike" cap="none" dirty="0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służy realizacji zadań publicznych, jest prowadzony przez podmiot publiczny na podstawie przepisów ustawowych</a:t>
            </a:r>
            <a:endParaRPr sz="1900" b="0" i="0" u="none" strike="noStrike" cap="none" dirty="0">
              <a:solidFill>
                <a:srgbClr val="706E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2" marR="0" lvl="0" indent="-17621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8BD2"/>
              </a:buClr>
              <a:buSzPts val="1900"/>
              <a:buChar char="•"/>
            </a:pPr>
            <a:r>
              <a:rPr lang="pl" sz="1900" b="0" i="0" u="none" strike="noStrike" cap="none" dirty="0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POWSZECHNY</a:t>
            </a:r>
            <a:r>
              <a:rPr lang="pl" sz="1900" dirty="0">
                <a:solidFill>
                  <a:srgbClr val="706E6F"/>
                </a:solidFill>
                <a:latin typeface="Calibri"/>
                <a:cs typeface="Calibri"/>
                <a:sym typeface="Calibri"/>
              </a:rPr>
              <a:t>, ale </a:t>
            </a:r>
            <a:r>
              <a:rPr lang="pl" sz="1900" b="0" i="0" u="none" strike="noStrike" cap="none" dirty="0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NIEOBOWIĄZKOWY</a:t>
            </a:r>
            <a:endParaRPr sz="1900" b="0" i="0" u="none" strike="noStrike" cap="none" dirty="0">
              <a:solidFill>
                <a:srgbClr val="008BD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2" marR="0" lvl="0" indent="-17621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8BD2"/>
              </a:buClr>
              <a:buSzPts val="1900"/>
              <a:buChar char="•"/>
            </a:pPr>
            <a:r>
              <a:rPr lang="pl" sz="1900" b="0" i="0" u="none" strike="noStrike" cap="none" dirty="0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JAWNY: </a:t>
            </a:r>
            <a:r>
              <a:rPr lang="pl" sz="1900" b="0" i="0" u="none" strike="noStrike" cap="none" dirty="0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dane gromadzone w ZRK są powszechnie dostępne </a:t>
            </a:r>
            <a:br>
              <a:rPr lang="pl" sz="1900" b="0" i="0" u="none" strike="noStrike" cap="none" dirty="0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" sz="1900" b="0" i="0" u="none" strike="noStrike" cap="none" dirty="0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za pośrednictwem portalu internetowego</a:t>
            </a:r>
            <a:endParaRPr sz="1900" b="0" i="0" u="none" strike="noStrike" cap="none" dirty="0">
              <a:solidFill>
                <a:srgbClr val="706E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2" marR="0" lvl="0" indent="-17621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8BD2"/>
              </a:buClr>
              <a:buSzPts val="1900"/>
              <a:buChar char="•"/>
            </a:pPr>
            <a:r>
              <a:rPr lang="pl" sz="1900" b="0" i="0" u="none" strike="noStrike" cap="none" dirty="0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INSTRUMENT SŁUŻĄCY REALIZACJI CELÓW LLL: </a:t>
            </a:r>
            <a:r>
              <a:rPr lang="pl" sz="1900" b="0" i="0" u="none" strike="noStrike" cap="none" dirty="0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poprzez większą dostępność kwalifikacji o wysokiej jakości zwiększa efektywność realizacji polityki na rzecz uczenia się przez całe życie</a:t>
            </a:r>
            <a:endParaRPr sz="1900" b="0" i="0" u="none" strike="noStrike" cap="none" dirty="0">
              <a:solidFill>
                <a:srgbClr val="706E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2" marR="0" lvl="0" indent="-17621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8BD2"/>
              </a:buClr>
              <a:buSzPts val="1900"/>
              <a:buChar char="•"/>
            </a:pPr>
            <a:r>
              <a:rPr lang="pl" sz="1900" b="0" i="0" u="none" strike="noStrike" cap="none" dirty="0">
                <a:solidFill>
                  <a:srgbClr val="008BD2"/>
                </a:solidFill>
                <a:latin typeface="Calibri"/>
                <a:ea typeface="Calibri"/>
                <a:cs typeface="Calibri"/>
                <a:sym typeface="Calibri"/>
              </a:rPr>
              <a:t>STALE DOSKONALONY: </a:t>
            </a:r>
            <a:r>
              <a:rPr lang="pl" sz="1900" b="0" i="0" u="none" strike="noStrike" cap="none" dirty="0">
                <a:solidFill>
                  <a:srgbClr val="706E6F"/>
                </a:solidFill>
                <a:latin typeface="Calibri"/>
                <a:ea typeface="Calibri"/>
                <a:cs typeface="Calibri"/>
                <a:sym typeface="Calibri"/>
              </a:rPr>
              <a:t>dąży do tego, by przekazywać, przetwarzać, przechowywać dane za pomocą oprogramowania i urządzeń informatycznych.</a:t>
            </a:r>
            <a:endParaRPr sz="1900" b="0" i="0" u="none" strike="noStrike" cap="none" dirty="0">
              <a:solidFill>
                <a:srgbClr val="008B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74;p3">
            <a:extLst>
              <a:ext uri="{FF2B5EF4-FFF2-40B4-BE49-F238E27FC236}">
                <a16:creationId xmlns:a16="http://schemas.microsoft.com/office/drawing/2014/main" id="{CD1E71D9-C410-A6D7-6517-BC5D6898CD41}"/>
              </a:ext>
            </a:extLst>
          </p:cNvPr>
          <p:cNvSpPr/>
          <p:nvPr/>
        </p:nvSpPr>
        <p:spPr>
          <a:xfrm>
            <a:off x="470264" y="332384"/>
            <a:ext cx="7546500" cy="47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50" rIns="72925" bIns="36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" sz="2300" b="1" i="0" u="none" strike="noStrike" cap="none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ZINTEGROWANY REJESTR KWALIFIKACJI (ZRK)</a:t>
            </a:r>
            <a:endParaRPr sz="2300" b="1" i="0" u="none" strike="noStrike" cap="none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5"/>
          <p:cNvPicPr preferRelativeResize="0"/>
          <p:nvPr/>
        </p:nvPicPr>
        <p:blipFill rotWithShape="1">
          <a:blip r:embed="rId3">
            <a:alphaModFix/>
          </a:blip>
          <a:srcRect t="11823" b="3382"/>
          <a:stretch/>
        </p:blipFill>
        <p:spPr>
          <a:xfrm>
            <a:off x="269560" y="650240"/>
            <a:ext cx="7782226" cy="37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/>
          <p:nvPr/>
        </p:nvSpPr>
        <p:spPr>
          <a:xfrm>
            <a:off x="4754880" y="1068440"/>
            <a:ext cx="1083733" cy="3963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274E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5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6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8710" y="280051"/>
            <a:ext cx="252000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7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3">
            <a:alphaModFix/>
          </a:blip>
          <a:srcRect r="73586"/>
          <a:stretch/>
        </p:blipFill>
        <p:spPr>
          <a:xfrm>
            <a:off x="2819886" y="231750"/>
            <a:ext cx="25200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/>
          <p:nvPr/>
        </p:nvSpPr>
        <p:spPr>
          <a:xfrm>
            <a:off x="3131783" y="1463204"/>
            <a:ext cx="1916002" cy="37302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8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47" y="328296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"/>
          <p:cNvSpPr/>
          <p:nvPr/>
        </p:nvSpPr>
        <p:spPr>
          <a:xfrm>
            <a:off x="2261830" y="3119139"/>
            <a:ext cx="1851600" cy="3963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l="14962" t="12510" r="9149" b="3885"/>
          <a:stretch/>
        </p:blipFill>
        <p:spPr>
          <a:xfrm>
            <a:off x="344778" y="411750"/>
            <a:ext cx="792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/>
          <p:nvPr/>
        </p:nvSpPr>
        <p:spPr>
          <a:xfrm>
            <a:off x="546876" y="2015643"/>
            <a:ext cx="1538980" cy="16472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100000"/>
              <a:buFont typeface="Calibri"/>
              <a:buNone/>
            </a:pPr>
            <a:fld id="{00000000-1234-1234-1234-123412341234}" type="slidenum">
              <a:rPr lang="pl">
                <a:solidFill>
                  <a:srgbClr val="535353"/>
                </a:solidFill>
              </a:rPr>
              <a:t>9</a:t>
            </a:fld>
            <a:endParaRPr>
              <a:solidFill>
                <a:srgbClr val="5353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420</Words>
  <Application>Microsoft Office PowerPoint</Application>
  <PresentationFormat>Pokaz na ekranie (16:9)</PresentationFormat>
  <Paragraphs>83</Paragraphs>
  <Slides>38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38</vt:i4>
      </vt:variant>
    </vt:vector>
  </HeadingPairs>
  <TitlesOfParts>
    <vt:vector size="46" baseType="lpstr">
      <vt:lpstr>Arial</vt:lpstr>
      <vt:lpstr>Calibri</vt:lpstr>
      <vt:lpstr>Noto Sans Symbols</vt:lpstr>
      <vt:lpstr>Architects Daughter</vt:lpstr>
      <vt:lpstr>Times New Roman</vt:lpstr>
      <vt:lpstr>Avenir</vt:lpstr>
      <vt:lpstr>2_Projekt niestandardowy</vt:lpstr>
      <vt:lpstr>4_Projekt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Skokowski Paweł</cp:lastModifiedBy>
  <cp:revision>3</cp:revision>
  <dcterms:created xsi:type="dcterms:W3CDTF">2018-06-28T12:14:19Z</dcterms:created>
  <dcterms:modified xsi:type="dcterms:W3CDTF">2023-11-21T11:00:54Z</dcterms:modified>
</cp:coreProperties>
</file>