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1" r:id="rId19"/>
    <p:sldId id="290" r:id="rId20"/>
    <p:sldId id="293" r:id="rId21"/>
    <p:sldId id="292" r:id="rId22"/>
    <p:sldId id="295" r:id="rId23"/>
    <p:sldId id="294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0000500000000000000" pitchFamily="2" charset="-18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zjILigDbugNPLFEB7kpFtIcg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DBBB7D-C98F-4AD0-8443-83CC6DB3BEC0}">
  <a:tblStyle styleId="{55DBBB7D-C98F-4AD0-8443-83CC6DB3BE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D8694AD-FDB3-46CB-9987-22B656F9A6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938684-A18B-421A-9BFA-9DD8A25AF146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636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3556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011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482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9750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862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7673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9827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8547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945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452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4142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3790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156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707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918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1"/>
          <p:cNvSpPr txBox="1">
            <a:spLocks noGrp="1"/>
          </p:cNvSpPr>
          <p:nvPr>
            <p:ph type="title"/>
          </p:nvPr>
        </p:nvSpPr>
        <p:spPr>
          <a:xfrm>
            <a:off x="507738" y="3207199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7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3"/>
          <p:cNvSpPr txBox="1"/>
          <p:nvPr/>
        </p:nvSpPr>
        <p:spPr>
          <a:xfrm>
            <a:off x="545377" y="41364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3"/>
          <p:cNvSpPr txBox="1">
            <a:spLocks noGrp="1"/>
          </p:cNvSpPr>
          <p:nvPr>
            <p:ph type="body" idx="1"/>
          </p:nvPr>
        </p:nvSpPr>
        <p:spPr>
          <a:xfrm>
            <a:off x="545375" y="1258321"/>
            <a:ext cx="5883528" cy="262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4"/>
          <p:cNvSpPr txBox="1"/>
          <p:nvPr/>
        </p:nvSpPr>
        <p:spPr>
          <a:xfrm>
            <a:off x="538658" y="407229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5" name="Google Shape;95;p54"/>
          <p:cNvGraphicFramePr/>
          <p:nvPr/>
        </p:nvGraphicFramePr>
        <p:xfrm>
          <a:off x="538658" y="12247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46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DNI OD PODPISANIA UMOWY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Podpisanie umowy (klauzula o zmianie nazwy kwalifikacji)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harmonogramu spotkań i prac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listy kwalifikacji, nad którymi pracują grupy ekspertów Wykonawcy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Wykonawca zgłasza listy ekspertów i koordynatorów opisu w podziale na kwalifikacje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Zamawiający określa 5 terminów seminariów, w których muszą wziąć udział eksperci główni dla każdej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Seminaria dla Wykonawców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40–50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Rozpoczyna się opis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50. dnia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spotkanie korygujące z każdą firmą w trakcie opisu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1.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ostatecznej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5"/>
          <p:cNvSpPr txBox="1"/>
          <p:nvPr/>
        </p:nvSpPr>
        <p:spPr>
          <a:xfrm>
            <a:off x="546278" y="413648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5"/>
          <p:cNvSpPr txBox="1">
            <a:spLocks noGrp="1"/>
          </p:cNvSpPr>
          <p:nvPr>
            <p:ph type="body" idx="1"/>
          </p:nvPr>
        </p:nvSpPr>
        <p:spPr>
          <a:xfrm>
            <a:off x="546277" y="1215916"/>
            <a:ext cx="5883528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3733"/>
              </a:spcBef>
              <a:spcAft>
                <a:spcPts val="0"/>
              </a:spcAft>
              <a:buClr>
                <a:srgbClr val="00A0E3"/>
              </a:buClr>
              <a:buSzPts val="2200"/>
              <a:buFont typeface="Arial"/>
              <a:buChar char="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ajd tytułowy">
  <p:cSld name="2_Slajd tytułow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6"/>
          <p:cNvSpPr txBox="1"/>
          <p:nvPr/>
        </p:nvSpPr>
        <p:spPr>
          <a:xfrm>
            <a:off x="531038" y="39840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" name="Google Shape;101;p56"/>
          <p:cNvGraphicFramePr/>
          <p:nvPr/>
        </p:nvGraphicFramePr>
        <p:xfrm>
          <a:off x="531038" y="12082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16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EFEKTY KSZTAŁCENIA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WIEDZA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wie, jak przebiega rozwój człowieka w ujęciu holistycznym,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poszczególnych okresach rozwojowych.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UMIEJĘTNOŚCI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posiada umiejętność obserwowania, interpretowania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wyjaśniania sytuacji psychologicznych oraz relacji między nimi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kontekście rozwojowym.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KOMPETENCJE SPOŁECZNE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potrafi przyjmować odpowiedzialność za własne przygotowanie do pracy, podejmowane decyzje, prowadzone działania oraz ich skutki.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7"/>
          <p:cNvSpPr txBox="1"/>
          <p:nvPr/>
        </p:nvSpPr>
        <p:spPr>
          <a:xfrm>
            <a:off x="554824" y="392875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57"/>
          <p:cNvGrpSpPr/>
          <p:nvPr/>
        </p:nvGrpSpPr>
        <p:grpSpPr>
          <a:xfrm>
            <a:off x="554822" y="1393759"/>
            <a:ext cx="6970799" cy="2895473"/>
            <a:chOff x="0" y="-1"/>
            <a:chExt cx="7848942" cy="4100648"/>
          </a:xfrm>
        </p:grpSpPr>
        <p:grpSp>
          <p:nvGrpSpPr>
            <p:cNvPr id="105" name="Google Shape;105;p57"/>
            <p:cNvGrpSpPr/>
            <p:nvPr/>
          </p:nvGrpSpPr>
          <p:grpSpPr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106" name="Google Shape;106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57"/>
              <p:cNvSpPr/>
              <p:nvPr/>
            </p:nvSpPr>
            <p:spPr>
              <a:xfrm>
                <a:off x="318" y="150823"/>
                <a:ext cx="1584170" cy="7086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OPISUJĄCY KWALIFIKACJĘ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109;p57"/>
            <p:cNvGrpSpPr/>
            <p:nvPr/>
          </p:nvGrpSpPr>
          <p:grpSpPr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110" name="Google Shape;110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57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MINISTER WŁAŚCIWY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57"/>
            <p:cNvSpPr/>
            <p:nvPr/>
          </p:nvSpPr>
          <p:spPr>
            <a:xfrm>
              <a:off x="4176464" y="290384"/>
              <a:ext cx="1584169" cy="1011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14;p57"/>
            <p:cNvGrpSpPr/>
            <p:nvPr/>
          </p:nvGrpSpPr>
          <p:grpSpPr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115" name="Google Shape;115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57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INSTYTUCJA CERTYFIKUJĄCA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57"/>
            <p:cNvGrpSpPr/>
            <p:nvPr/>
          </p:nvGrpSpPr>
          <p:grpSpPr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118" name="Google Shape;118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57"/>
              <p:cNvSpPr/>
              <p:nvPr/>
            </p:nvSpPr>
            <p:spPr>
              <a:xfrm>
                <a:off x="85" y="36887"/>
                <a:ext cx="1584169" cy="9372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ZEWNĘTRZNEGO ZAPEWNIANIA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57"/>
            <p:cNvGrpSpPr/>
            <p:nvPr/>
          </p:nvGrpSpPr>
          <p:grpSpPr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122" name="Google Shape;122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57"/>
              <p:cNvSpPr/>
              <p:nvPr/>
            </p:nvSpPr>
            <p:spPr>
              <a:xfrm>
                <a:off x="183053" y="233948"/>
                <a:ext cx="1218062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OPISANIE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oogle Shape;124;p57"/>
            <p:cNvGrpSpPr/>
            <p:nvPr/>
          </p:nvGrpSpPr>
          <p:grpSpPr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125" name="Google Shape;125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57"/>
              <p:cNvSpPr/>
              <p:nvPr/>
            </p:nvSpPr>
            <p:spPr>
              <a:xfrm>
                <a:off x="185604" y="233949"/>
                <a:ext cx="1219648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WŁĄCZENIE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7" name="Google Shape;127;p57"/>
            <p:cNvCxnSpPr/>
            <p:nvPr/>
          </p:nvCxnSpPr>
          <p:spPr>
            <a:xfrm flipH="1">
              <a:off x="792129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8" name="Google Shape;128;p57"/>
            <p:cNvCxnSpPr/>
            <p:nvPr/>
          </p:nvCxnSpPr>
          <p:spPr>
            <a:xfrm>
              <a:off x="287969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29" name="Google Shape;129;p57"/>
            <p:cNvGrpSpPr/>
            <p:nvPr/>
          </p:nvGrpSpPr>
          <p:grpSpPr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130" name="Google Shape;130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7"/>
              <p:cNvSpPr/>
              <p:nvPr/>
            </p:nvSpPr>
            <p:spPr>
              <a:xfrm>
                <a:off x="183050" y="237919"/>
                <a:ext cx="1218061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NADAWANIE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2" name="Google Shape;132;p57"/>
            <p:cNvCxnSpPr/>
            <p:nvPr/>
          </p:nvCxnSpPr>
          <p:spPr>
            <a:xfrm>
              <a:off x="496884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33" name="Google Shape;133;p57"/>
            <p:cNvGrpSpPr/>
            <p:nvPr/>
          </p:nvGrpSpPr>
          <p:grpSpPr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134" name="Google Shape;134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57"/>
              <p:cNvSpPr/>
              <p:nvPr/>
            </p:nvSpPr>
            <p:spPr>
              <a:xfrm>
                <a:off x="181099" y="116780"/>
                <a:ext cx="1219648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ZEWNĘTRZNE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57"/>
            <p:cNvGrpSpPr/>
            <p:nvPr/>
          </p:nvGrpSpPr>
          <p:grpSpPr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137" name="Google Shape;137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7"/>
              <p:cNvSpPr/>
              <p:nvPr/>
            </p:nvSpPr>
            <p:spPr>
              <a:xfrm>
                <a:off x="183347" y="124649"/>
                <a:ext cx="1218062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WEWNĘTRZNE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" name="Google Shape;139;p57"/>
            <p:cNvSpPr/>
            <p:nvPr/>
          </p:nvSpPr>
          <p:spPr>
            <a:xfrm>
              <a:off x="4962690" y="2701762"/>
              <a:ext cx="2542" cy="387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57"/>
            <p:cNvCxnSpPr/>
            <p:nvPr/>
          </p:nvCxnSpPr>
          <p:spPr>
            <a:xfrm>
              <a:off x="7056404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41" name="Google Shape;141;p57"/>
            <p:cNvSpPr/>
            <p:nvPr/>
          </p:nvSpPr>
          <p:spPr>
            <a:xfrm>
              <a:off x="5760788" y="2195515"/>
              <a:ext cx="503901" cy="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7"/>
            <p:cNvSpPr/>
            <p:nvPr/>
          </p:nvSpPr>
          <p:spPr>
            <a:xfrm>
              <a:off x="1584325" y="2195516"/>
              <a:ext cx="503908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7"/>
            <p:cNvSpPr/>
            <p:nvPr/>
          </p:nvSpPr>
          <p:spPr>
            <a:xfrm>
              <a:off x="3672557" y="2195515"/>
              <a:ext cx="503907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7"/>
            <p:cNvSpPr/>
            <p:nvPr/>
          </p:nvSpPr>
          <p:spPr>
            <a:xfrm rot="-5400000">
              <a:off x="3779371" y="-2987243"/>
              <a:ext cx="289792" cy="62642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7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47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47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47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47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47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47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47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47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7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7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7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rozwoju ZSK w szczególności na poziomie regionalnym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wdrażanie rozwiązań i inicjatyw skierowanych do użytkowników końcowych systemu – ZSK 4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/>
          <p:nvPr/>
        </p:nvSpPr>
        <p:spPr>
          <a:xfrm>
            <a:off x="466214" y="3462529"/>
            <a:ext cx="3210842" cy="8822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46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46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46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46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46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46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46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46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46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6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6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6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48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48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48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48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48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48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48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48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48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8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8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8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8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Wspieranie funkcjonowania i doskonalenie ZSK na rzecz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wykorzystania oferowanych w nim rozwiązań do realizacji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celów strategii rozwoju kraju – ZSK 5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>
  <p:cSld name="Tytuł i zawartość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body" idx="1"/>
          </p:nvPr>
        </p:nvSpPr>
        <p:spPr>
          <a:xfrm>
            <a:off x="532989" y="1247165"/>
            <a:ext cx="7323233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title"/>
          </p:nvPr>
        </p:nvSpPr>
        <p:spPr>
          <a:xfrm>
            <a:off x="524917" y="472300"/>
            <a:ext cx="7323233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0"/>
          <p:cNvSpPr txBox="1">
            <a:spLocks noGrp="1"/>
          </p:cNvSpPr>
          <p:nvPr>
            <p:ph type="body" idx="1"/>
          </p:nvPr>
        </p:nvSpPr>
        <p:spPr>
          <a:xfrm>
            <a:off x="537822" y="1253582"/>
            <a:ext cx="7885477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Noto Sans Symbols"/>
              <a:buChar char="✔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Noto Sans Symbols"/>
              <a:buChar char="✔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Noto Sans Symbols"/>
              <a:buChar char="✔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Noto Sans Symbols"/>
              <a:buChar char="✔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Noto Sans Symbols"/>
              <a:buChar char="✔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title"/>
          </p:nvPr>
        </p:nvSpPr>
        <p:spPr>
          <a:xfrm>
            <a:off x="529751" y="478715"/>
            <a:ext cx="7885477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51"/>
          <p:cNvSpPr txBox="1">
            <a:spLocks noGrp="1"/>
          </p:cNvSpPr>
          <p:nvPr>
            <p:ph type="body" idx="1"/>
          </p:nvPr>
        </p:nvSpPr>
        <p:spPr>
          <a:xfrm>
            <a:off x="540605" y="1259999"/>
            <a:ext cx="3334739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2"/>
          </p:nvPr>
        </p:nvSpPr>
        <p:spPr>
          <a:xfrm>
            <a:off x="4122409" y="1259999"/>
            <a:ext cx="3334739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2"/>
          <p:cNvSpPr txBox="1"/>
          <p:nvPr/>
        </p:nvSpPr>
        <p:spPr>
          <a:xfrm>
            <a:off x="534192" y="426481"/>
            <a:ext cx="7193697" cy="46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2"/>
          <p:cNvSpPr txBox="1"/>
          <p:nvPr/>
        </p:nvSpPr>
        <p:spPr>
          <a:xfrm>
            <a:off x="534190" y="1236369"/>
            <a:ext cx="7193697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1466" marR="0" lvl="0" indent="-2014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Prowadzenie szkoleń, warsztatów i treningów dla osób dorosłych pracujących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w organizacjach biznesowych i instytucjach administracji publicznej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paznokci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rzęs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Obsługa procesów kadrowo-płacowych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Praca z dzieckiem metodą Marii Montessori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Doradzanie w zakresie finansów osobistych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Planowanie i prowadzenie zajęć z kiteboardingu w ramach cyklu szkoleniowego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Organizowanie pobytu i działań edukacyjno-krajoznawczych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na terenach wiejskich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Przygotowywanie potraw zgodnie z trendami rynkowymi i zasadami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zdrowego żywienia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4191" y="4660890"/>
            <a:ext cx="5975620" cy="3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0"/>
          <p:cNvPicPr preferRelativeResize="0"/>
          <p:nvPr/>
        </p:nvPicPr>
        <p:blipFill rotWithShape="1">
          <a:blip r:embed="rId7">
            <a:alphaModFix/>
          </a:blip>
          <a:srcRect l="52" t="11202" r="53" b="-9899"/>
          <a:stretch/>
        </p:blipFill>
        <p:spPr>
          <a:xfrm>
            <a:off x="0" y="0"/>
            <a:ext cx="9134147" cy="50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0800000" flipH="1">
            <a:off x="7192042" y="0"/>
            <a:ext cx="19519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8721" y="4767465"/>
            <a:ext cx="769300" cy="2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2"/>
          <p:cNvSpPr/>
          <p:nvPr/>
        </p:nvSpPr>
        <p:spPr>
          <a:xfrm>
            <a:off x="5644818" y="4868953"/>
            <a:ext cx="1525327" cy="12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" sz="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42"/>
          <p:cNvCxnSpPr/>
          <p:nvPr/>
        </p:nvCxnSpPr>
        <p:spPr>
          <a:xfrm rot="10800000">
            <a:off x="7293092" y="4767465"/>
            <a:ext cx="0" cy="237135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body" idx="1"/>
          </p:nvPr>
        </p:nvSpPr>
        <p:spPr>
          <a:xfrm>
            <a:off x="528125" y="1540925"/>
            <a:ext cx="78087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endParaRPr lang="pl-PL" sz="25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endParaRPr lang="pl-PL" sz="25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endParaRPr lang="pl-PL" sz="25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endParaRPr lang="pl-PL" sz="25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pl-PL" sz="2500" b="1" dirty="0">
                <a:latin typeface="Arial"/>
                <a:ea typeface="Arial"/>
                <a:cs typeface="Arial"/>
                <a:sym typeface="Arial"/>
              </a:rPr>
              <a:t>Osobowość a zawód</a:t>
            </a:r>
            <a:endParaRPr sz="25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endParaRPr sz="25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pl-PL" sz="1600" b="1" dirty="0">
                <a:latin typeface="Arial"/>
                <a:ea typeface="Arial"/>
                <a:cs typeface="Arial"/>
                <a:sym typeface="Arial"/>
              </a:rPr>
              <a:t>Prezentacja pomocnicza do lekcji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DYREKTOR, KIEROWNIK DZIAŁU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k</a:t>
            </a:r>
            <a:r>
              <a:rPr lang="pl" sz="1600" dirty="0">
                <a:solidFill>
                  <a:schemeClr val="tx1"/>
                </a:solidFill>
              </a:rPr>
              <a:t>omunikatywność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u</a:t>
            </a:r>
            <a:r>
              <a:rPr lang="pl" sz="1600" dirty="0">
                <a:solidFill>
                  <a:schemeClr val="tx1"/>
                </a:solidFill>
              </a:rPr>
              <a:t>miejętność delegowania zadań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o</a:t>
            </a:r>
            <a:r>
              <a:rPr lang="pl" sz="1600" dirty="0">
                <a:solidFill>
                  <a:schemeClr val="tx1"/>
                </a:solidFill>
              </a:rPr>
              <a:t>dporność na stres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a</a:t>
            </a:r>
            <a:r>
              <a:rPr lang="pl" sz="1600" dirty="0">
                <a:solidFill>
                  <a:schemeClr val="tx1"/>
                </a:solidFill>
              </a:rPr>
              <a:t>sertywność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s</a:t>
            </a:r>
            <a:r>
              <a:rPr lang="pl" sz="1600" dirty="0">
                <a:solidFill>
                  <a:schemeClr val="tx1"/>
                </a:solidFill>
              </a:rPr>
              <a:t>amodzielność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z</a:t>
            </a:r>
            <a:r>
              <a:rPr lang="pl" sz="1600" dirty="0">
                <a:solidFill>
                  <a:schemeClr val="tx1"/>
                </a:solidFill>
              </a:rPr>
              <a:t>dolności przywódcze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ts val="2400"/>
            </a:pP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KOORDYNOWANIE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(zarządzanie ludźmi, planowanie, nadzorowanie działania, kontrolowanie wyników)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PRZEWODNIK WYCIECZEK, NAUCZYCIEL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WSPÓŁPRACA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(kontaktowanie się z ludźmi, budowanie relacji, aktywne słuchanie, jasne komunikowanie się)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PRZEWODNIK WYCIECZEK, NAUCZYCIEL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o</a:t>
            </a:r>
            <a:r>
              <a:rPr lang="pl" sz="1600" dirty="0">
                <a:solidFill>
                  <a:schemeClr val="tx1"/>
                </a:solidFill>
              </a:rPr>
              <a:t>dpowiedzialność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s</a:t>
            </a:r>
            <a:r>
              <a:rPr lang="pl" sz="1600" dirty="0">
                <a:solidFill>
                  <a:schemeClr val="tx1"/>
                </a:solidFill>
              </a:rPr>
              <a:t>zczerość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e</a:t>
            </a:r>
            <a:r>
              <a:rPr lang="pl" sz="1600" dirty="0">
                <a:solidFill>
                  <a:schemeClr val="tx1"/>
                </a:solidFill>
              </a:rPr>
              <a:t>mpatia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u</a:t>
            </a:r>
            <a:r>
              <a:rPr lang="pl" sz="1600" dirty="0">
                <a:solidFill>
                  <a:schemeClr val="tx1"/>
                </a:solidFill>
              </a:rPr>
              <a:t>czciwość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k</a:t>
            </a:r>
            <a:r>
              <a:rPr lang="pl" sz="1600" dirty="0">
                <a:solidFill>
                  <a:schemeClr val="tx1"/>
                </a:solidFill>
              </a:rPr>
              <a:t>omunikatywność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" sz="1600" dirty="0">
                <a:solidFill>
                  <a:schemeClr val="tx1"/>
                </a:solidFill>
              </a:rPr>
              <a:t>elastyczność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WSPÓŁPRACA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(kontaktowanie się z ludźmi, budowanie relacji, aktywne słuchanie, jasne komunikowanie się)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0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BADACZ, ANALITYK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NAUKA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(zainteresowanie badaniami, nauką, teorią, eksperymentem)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0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BADACZ, ANALITYK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s</a:t>
            </a:r>
            <a:r>
              <a:rPr lang="pl" sz="1600" dirty="0">
                <a:solidFill>
                  <a:schemeClr val="tx1"/>
                </a:solidFill>
              </a:rPr>
              <a:t>umienność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o</a:t>
            </a:r>
            <a:r>
              <a:rPr lang="pl" sz="1600" dirty="0">
                <a:solidFill>
                  <a:schemeClr val="tx1"/>
                </a:solidFill>
              </a:rPr>
              <a:t>twartość na doświadczenia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k</a:t>
            </a:r>
            <a:r>
              <a:rPr lang="pl" sz="1600" dirty="0">
                <a:solidFill>
                  <a:schemeClr val="tx1"/>
                </a:solidFill>
              </a:rPr>
              <a:t>onsekwencja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o</a:t>
            </a:r>
            <a:r>
              <a:rPr lang="pl" sz="1600" dirty="0">
                <a:solidFill>
                  <a:schemeClr val="tx1"/>
                </a:solidFill>
              </a:rPr>
              <a:t>panwanie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u</a:t>
            </a:r>
            <a:r>
              <a:rPr lang="pl" sz="1600" dirty="0">
                <a:solidFill>
                  <a:schemeClr val="tx1"/>
                </a:solidFill>
              </a:rPr>
              <a:t>miejętność pracy zespołowej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u</a:t>
            </a:r>
            <a:r>
              <a:rPr lang="pl" sz="1600" dirty="0">
                <a:solidFill>
                  <a:schemeClr val="tx1"/>
                </a:solidFill>
              </a:rPr>
              <a:t>miejętność negocjacji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NAUKA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(zainteresowanie badaniami, nauką, teorią, eksperymentem)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8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WŁAŚCICIEL SKLEPU, PREZES FIRMY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PRZEDSIĘBIORCZOŚĆ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(działanie w zmiennych warunkach, negocjowanie, szybkie decyzje, ryzyko)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1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WŁAŚCICIEL SKLEPU, PREZES FIRMY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o</a:t>
            </a:r>
            <a:r>
              <a:rPr lang="pl" sz="1600" dirty="0">
                <a:solidFill>
                  <a:schemeClr val="tx1"/>
                </a:solidFill>
              </a:rPr>
              <a:t>twartość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p</a:t>
            </a:r>
            <a:r>
              <a:rPr lang="pl" sz="1600" dirty="0">
                <a:solidFill>
                  <a:schemeClr val="tx1"/>
                </a:solidFill>
              </a:rPr>
              <a:t>rzebojowość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k</a:t>
            </a:r>
            <a:r>
              <a:rPr lang="pl" sz="1600" dirty="0">
                <a:solidFill>
                  <a:schemeClr val="tx1"/>
                </a:solidFill>
              </a:rPr>
              <a:t>omunikatywność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o</a:t>
            </a:r>
            <a:r>
              <a:rPr lang="pl" sz="1600" dirty="0">
                <a:solidFill>
                  <a:schemeClr val="tx1"/>
                </a:solidFill>
              </a:rPr>
              <a:t>panowanie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a</a:t>
            </a:r>
            <a:r>
              <a:rPr lang="pl" sz="1600" dirty="0">
                <a:solidFill>
                  <a:schemeClr val="tx1"/>
                </a:solidFill>
              </a:rPr>
              <a:t>sertywność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z</a:t>
            </a:r>
            <a:r>
              <a:rPr lang="pl" sz="1600" dirty="0">
                <a:solidFill>
                  <a:schemeClr val="tx1"/>
                </a:solidFill>
              </a:rPr>
              <a:t>dolność przekonywania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PRZEDSIĘBIORCZOŚĆ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(działanie w zmiennych warunkach, negocjowanie, szybkie decyzje, ryzyko)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8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PSYCHOLOG, DORADCA ZAWODOWY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ROZWÓJ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(potrafi przekazywać wiedzę, wspierać innych w rozwoju)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86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PSYCHOLOG, DORADCA ZAWODOWY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szczerość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odpowiedzialność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k</a:t>
            </a:r>
            <a:r>
              <a:rPr lang="pl" sz="1600" dirty="0">
                <a:solidFill>
                  <a:schemeClr val="tx1"/>
                </a:solidFill>
              </a:rPr>
              <a:t>omunikatywność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cierpliwość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umiejętność słuchania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empatia</a:t>
            </a:r>
            <a:endParaRPr lang="pl"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ROZWÓJ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(potrafi przekazywać wiedzę, wspierać innych w rozwoju)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MUZYK, FOTOGRAF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TWÓRCZOŚĆ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(działa kreatywnie, projektuje, interesuje się sztuką)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3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/>
          <p:nvPr/>
        </p:nvSpPr>
        <p:spPr>
          <a:xfrm rot="658476">
            <a:off x="462394" y="2574838"/>
            <a:ext cx="4527376" cy="2756186"/>
          </a:xfrm>
          <a:prstGeom prst="irregularSeal2">
            <a:avLst/>
          </a:prstGeom>
          <a:noFill/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8"/>
          <p:cNvSpPr txBox="1"/>
          <p:nvPr/>
        </p:nvSpPr>
        <p:spPr>
          <a:xfrm>
            <a:off x="1267047" y="3499451"/>
            <a:ext cx="26502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8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b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Kończę szkołę o profilu mechanik samochodowy, ale wiem, że to nie jest dla mnie i nie chcę tego robić  w przyszłości</a:t>
            </a:r>
            <a:endParaRPr b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8"/>
          <p:cNvSpPr txBox="1"/>
          <p:nvPr/>
        </p:nvSpPr>
        <p:spPr>
          <a:xfrm>
            <a:off x="4842405" y="2581476"/>
            <a:ext cx="3066182" cy="125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8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b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Koleżanki szły do liceum ogólnokształcącego to i ja poszłam, chociaż bardzo interesowałam się gastronomią</a:t>
            </a:r>
            <a:endParaRPr b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8"/>
          <p:cNvSpPr txBox="1"/>
          <p:nvPr/>
        </p:nvSpPr>
        <p:spPr>
          <a:xfrm>
            <a:off x="5113339" y="806504"/>
            <a:ext cx="1878313" cy="112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8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b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Rodzice mi wybrali szkołę, ale mi się tu nie podoba, to nie   dla mnie</a:t>
            </a:r>
            <a:endParaRPr b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931" y="565981"/>
            <a:ext cx="3390949" cy="227440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8"/>
          <p:cNvSpPr txBox="1"/>
          <p:nvPr/>
        </p:nvSpPr>
        <p:spPr>
          <a:xfrm>
            <a:off x="902082" y="1089633"/>
            <a:ext cx="1824000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8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b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Nie zastanawiałem się, co mnie interesuje, więc wylądowałem w tej samej szkole co brat</a:t>
            </a:r>
            <a:endParaRPr b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8"/>
          <p:cNvSpPr/>
          <p:nvPr/>
        </p:nvSpPr>
        <p:spPr>
          <a:xfrm>
            <a:off x="333996" y="122137"/>
            <a:ext cx="5999842" cy="37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DLACZEGO SIĘ SPOTYKAMY?</a:t>
            </a:r>
            <a:endParaRPr sz="953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4" name="Google Shape;164;p38"/>
          <p:cNvSpPr/>
          <p:nvPr/>
        </p:nvSpPr>
        <p:spPr>
          <a:xfrm>
            <a:off x="4614863" y="564357"/>
            <a:ext cx="2875266" cy="1559123"/>
          </a:xfrm>
          <a:prstGeom prst="wedgeEllipseCallout">
            <a:avLst>
              <a:gd name="adj1" fmla="val -77481"/>
              <a:gd name="adj2" fmla="val 87242"/>
            </a:avLst>
          </a:prstGeom>
          <a:noFill/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4842405" y="2369144"/>
            <a:ext cx="2939700" cy="1461300"/>
          </a:xfrm>
          <a:prstGeom prst="wedgeRoundRectCallout">
            <a:avLst>
              <a:gd name="adj1" fmla="val -86206"/>
              <a:gd name="adj2" fmla="val -25013"/>
              <a:gd name="adj3" fmla="val 16667"/>
            </a:avLst>
          </a:prstGeom>
          <a:noFill/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MUZYK, FOTOGRAF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kreatywność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wrażliwość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cierpliwość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wyobraźnia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sumienność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otwartość na nowe doświadczenia</a:t>
            </a:r>
            <a:endParaRPr lang="pl"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TWÓRCZOŚĆ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(działa kreatywnie, projektuje, interesuje się sztuką)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POLICJANT, STRAŻAK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BEZPIECZEŃSTWO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(zapewnia innym poczucie bezpieczeństwa, przestrzega procedur, zapobiega zagrożeniom)</a:t>
            </a:r>
            <a:endParaRPr sz="1634" dirty="0">
              <a:solidFill>
                <a:schemeClr val="tx1"/>
              </a:solidFill>
              <a:highlight>
                <a:srgbClr val="FFFFFF"/>
              </a:highlight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3560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POLICJANT, STRAŻAK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opanowanie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refleks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odwaga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spostrzegawczość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cierpliwość</a:t>
            </a:r>
            <a:endParaRPr lang="pl" sz="1600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</a:rPr>
              <a:t>wytrwałość</a:t>
            </a:r>
            <a:endParaRPr lang="pl"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BEZPIECZEŃSTWO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(zapewnia innym poczucie bezpieczeństwa, przestrzega procedur, zapobiega zagrożeniom)</a:t>
            </a:r>
            <a:endParaRPr sz="1634" dirty="0">
              <a:solidFill>
                <a:schemeClr val="tx1"/>
              </a:solidFill>
              <a:highlight>
                <a:srgbClr val="FFFFFF"/>
              </a:highlight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96377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9"/>
          <p:cNvSpPr txBox="1">
            <a:spLocks noGrp="1"/>
          </p:cNvSpPr>
          <p:nvPr>
            <p:ph type="title"/>
          </p:nvPr>
        </p:nvSpPr>
        <p:spPr>
          <a:xfrm>
            <a:off x="673111" y="269385"/>
            <a:ext cx="6269400" cy="52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" sz="2000" b="1" dirty="0">
                <a:solidFill>
                  <a:schemeClr val="tx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MAPOWANIE - GDZIE SIĘ WIDZĘ</a:t>
            </a:r>
            <a:r>
              <a:rPr lang="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00" name="Google Shape;400;p79"/>
          <p:cNvGraphicFramePr/>
          <p:nvPr/>
        </p:nvGraphicFramePr>
        <p:xfrm>
          <a:off x="673111" y="1069189"/>
          <a:ext cx="6996500" cy="3520850"/>
        </p:xfrm>
        <a:graphic>
          <a:graphicData uri="http://schemas.openxmlformats.org/drawingml/2006/table">
            <a:tbl>
              <a:tblPr>
                <a:noFill/>
                <a:tableStyleId>{B9938684-A18B-421A-9BFA-9DD8A25AF146}</a:tableStyleId>
              </a:tblPr>
              <a:tblGrid>
                <a:gridCol w="174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3000"/>
                        <a:buFont typeface="Calibri"/>
                        <a:buNone/>
                      </a:pPr>
                      <a:r>
                        <a:rPr lang="pl" sz="1100" u="none" strike="noStrike" cap="none">
                          <a:highlight>
                            <a:schemeClr val="lt1"/>
                          </a:highlight>
                        </a:rPr>
                        <a:t>INNOWACYJNOŚĆ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2225" marR="62225" marT="62225" marB="622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" sz="1100" u="none" strike="noStrike" cap="none">
                          <a:highlight>
                            <a:schemeClr val="lt1"/>
                          </a:highlight>
                        </a:rPr>
                        <a:t>KOORDYNOWANIE</a:t>
                      </a:r>
                      <a:endParaRPr sz="11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2225" marR="62225" marT="62225" marB="622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3000"/>
                        <a:buFont typeface="Calibri"/>
                        <a:buNone/>
                      </a:pPr>
                      <a:r>
                        <a:rPr lang="pl" sz="1100">
                          <a:highlight>
                            <a:schemeClr val="lt1"/>
                          </a:highlight>
                        </a:rPr>
                        <a:t>WSPÓŁPRACA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2225" marR="62225" marT="62225" marB="622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3000"/>
                        <a:buFont typeface="Calibri"/>
                        <a:buNone/>
                      </a:pPr>
                      <a:r>
                        <a:rPr lang="pl" sz="1100" u="none" strike="noStrike" cap="none">
                          <a:highlight>
                            <a:schemeClr val="lt1"/>
                          </a:highlight>
                        </a:rPr>
                        <a:t>NAUKA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2225" marR="62225" marT="62225" marB="622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3000"/>
                        <a:buFont typeface="Calibri"/>
                        <a:buNone/>
                      </a:pPr>
                      <a:r>
                        <a:rPr lang="pl" sz="1100" u="none" strike="noStrike" cap="none">
                          <a:highlight>
                            <a:schemeClr val="lt1"/>
                          </a:highlight>
                        </a:rPr>
                        <a:t>PRZEDSIĘBIORCZOŚĆ</a:t>
                      </a:r>
                      <a:endParaRPr sz="1100" u="none" strike="noStrike" cap="none"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2225" marR="62225" marT="62225" marB="622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3000"/>
                        <a:buFont typeface="Calibri"/>
                        <a:buNone/>
                      </a:pPr>
                      <a:r>
                        <a:rPr lang="pl" sz="1100" u="none" strike="noStrike" cap="none">
                          <a:highlight>
                            <a:schemeClr val="lt1"/>
                          </a:highlight>
                        </a:rPr>
                        <a:t>ROZWÓJ</a:t>
                      </a:r>
                      <a:endParaRPr sz="11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2225" marR="62225" marT="62225" marB="622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3000"/>
                        <a:buFont typeface="Calibri"/>
                        <a:buNone/>
                      </a:pPr>
                      <a:r>
                        <a:rPr lang="pl" sz="1100" u="none" strike="noStrike" cap="none">
                          <a:highlight>
                            <a:schemeClr val="lt1"/>
                          </a:highlight>
                        </a:rPr>
                        <a:t>TWÓRCZOŚĆ</a:t>
                      </a:r>
                      <a:endParaRPr sz="1100" u="none" strike="noStrike" cap="none"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2225" marR="62225" marT="62225" marB="622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3000"/>
                        <a:buFont typeface="Calibri"/>
                        <a:buNone/>
                      </a:pPr>
                      <a:r>
                        <a:rPr lang="pl" sz="1100" u="none" strike="noStrike" cap="none">
                          <a:highlight>
                            <a:schemeClr val="lt1"/>
                          </a:highlight>
                        </a:rPr>
                        <a:t>BEZPIECZEŃSTWO</a:t>
                      </a:r>
                      <a:endParaRPr sz="1100" u="none" strike="noStrike" cap="none"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2225" marR="62225" marT="62225" marB="622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0"/>
          <p:cNvSpPr txBox="1">
            <a:spLocks noGrp="1"/>
          </p:cNvSpPr>
          <p:nvPr>
            <p:ph type="title"/>
          </p:nvPr>
        </p:nvSpPr>
        <p:spPr>
          <a:xfrm>
            <a:off x="680256" y="372285"/>
            <a:ext cx="6269400" cy="52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000" b="1" dirty="0">
                <a:solidFill>
                  <a:schemeClr val="tx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MOJE ODCZUCIA PO LEKCJI...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58"/>
          <p:cNvGraphicFramePr/>
          <p:nvPr>
            <p:extLst>
              <p:ext uri="{D42A27DB-BD31-4B8C-83A1-F6EECF244321}">
                <p14:modId xmlns:p14="http://schemas.microsoft.com/office/powerpoint/2010/main" val="3097657726"/>
              </p:ext>
            </p:extLst>
          </p:nvPr>
        </p:nvGraphicFramePr>
        <p:xfrm>
          <a:off x="1610038" y="1226517"/>
          <a:ext cx="2968200" cy="311175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29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5. Współpracuje z innymi osobami w zespole</a:t>
                      </a:r>
                      <a:endParaRPr sz="10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25" marR="62225" marT="62225" marB="622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2" name="Google Shape;172;p58"/>
          <p:cNvGraphicFramePr/>
          <p:nvPr>
            <p:extLst>
              <p:ext uri="{D42A27DB-BD31-4B8C-83A1-F6EECF244321}">
                <p14:modId xmlns:p14="http://schemas.microsoft.com/office/powerpoint/2010/main" val="350948695"/>
              </p:ext>
            </p:extLst>
          </p:nvPr>
        </p:nvGraphicFramePr>
        <p:xfrm>
          <a:off x="5170974" y="1245465"/>
          <a:ext cx="1870650" cy="311175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187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6. Piecze </a:t>
                      </a:r>
                      <a:r>
                        <a:rPr lang="pl" sz="12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rozmaite </a:t>
                      </a: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ciasta</a:t>
                      </a:r>
                      <a:endParaRPr sz="14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25" marR="62225" marT="62225" marB="622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8"/>
          <p:cNvGraphicFramePr/>
          <p:nvPr>
            <p:extLst>
              <p:ext uri="{D42A27DB-BD31-4B8C-83A1-F6EECF244321}">
                <p14:modId xmlns:p14="http://schemas.microsoft.com/office/powerpoint/2010/main" val="2292691928"/>
              </p:ext>
            </p:extLst>
          </p:nvPr>
        </p:nvGraphicFramePr>
        <p:xfrm>
          <a:off x="4821815" y="757917"/>
          <a:ext cx="1776650" cy="311175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177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4. Montuje okna dachowe</a:t>
                      </a:r>
                      <a:endParaRPr sz="10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25" marR="62225" marT="62225" marB="622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" name="Google Shape;174;p58"/>
          <p:cNvGraphicFramePr/>
          <p:nvPr>
            <p:extLst>
              <p:ext uri="{D42A27DB-BD31-4B8C-83A1-F6EECF244321}">
                <p14:modId xmlns:p14="http://schemas.microsoft.com/office/powerpoint/2010/main" val="2738878154"/>
              </p:ext>
            </p:extLst>
          </p:nvPr>
        </p:nvGraphicFramePr>
        <p:xfrm>
          <a:off x="4636136" y="1682440"/>
          <a:ext cx="3293250" cy="311175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329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7. Radzi sobie z trudnymi sytuacjami, konfliktami</a:t>
                      </a:r>
                      <a:endParaRPr sz="14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25" marR="62225" marT="62225" marB="622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5" name="Google Shape;175;p58"/>
          <p:cNvGraphicFramePr/>
          <p:nvPr>
            <p:extLst>
              <p:ext uri="{D42A27DB-BD31-4B8C-83A1-F6EECF244321}">
                <p14:modId xmlns:p14="http://schemas.microsoft.com/office/powerpoint/2010/main" val="1945050287"/>
              </p:ext>
            </p:extLst>
          </p:nvPr>
        </p:nvGraphicFramePr>
        <p:xfrm>
          <a:off x="1729053" y="783544"/>
          <a:ext cx="2730150" cy="311175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273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3. </a:t>
                      </a:r>
                      <a:r>
                        <a:rPr lang="pl" sz="12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Omawia</a:t>
                      </a: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przebieg procesu fotosyntezy</a:t>
                      </a:r>
                      <a:endParaRPr sz="10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25" marR="62225" marT="62225" marB="622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6" name="Google Shape;176;p58"/>
          <p:cNvGraphicFramePr/>
          <p:nvPr>
            <p:extLst>
              <p:ext uri="{D42A27DB-BD31-4B8C-83A1-F6EECF244321}">
                <p14:modId xmlns:p14="http://schemas.microsoft.com/office/powerpoint/2010/main" val="1482008209"/>
              </p:ext>
            </p:extLst>
          </p:nvPr>
        </p:nvGraphicFramePr>
        <p:xfrm>
          <a:off x="4459213" y="320950"/>
          <a:ext cx="2501850" cy="311175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250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75">
                <a:tc>
                  <a:txBody>
                    <a:bodyPr/>
                    <a:lstStyle/>
                    <a:p>
                      <a:pPr marL="11430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pl" sz="12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2. Wykonuje przewrót w przód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2225" marR="62225" marT="62225" marB="622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7" name="Google Shape;177;p58"/>
          <p:cNvGraphicFramePr/>
          <p:nvPr>
            <p:extLst>
              <p:ext uri="{D42A27DB-BD31-4B8C-83A1-F6EECF244321}">
                <p14:modId xmlns:p14="http://schemas.microsoft.com/office/powerpoint/2010/main" val="1492036398"/>
              </p:ext>
            </p:extLst>
          </p:nvPr>
        </p:nvGraphicFramePr>
        <p:xfrm>
          <a:off x="1278754" y="320950"/>
          <a:ext cx="2864450" cy="311175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286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75">
                <a:tc>
                  <a:txBody>
                    <a:bodyPr/>
                    <a:lstStyle/>
                    <a:p>
                      <a:pPr marL="11430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1. Podaje </a:t>
                      </a:r>
                      <a:r>
                        <a:rPr lang="pl" sz="12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wzór</a:t>
                      </a: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na obliczenie pola rombu</a:t>
                      </a:r>
                      <a:endParaRPr sz="14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25" marR="62225" marT="62225" marB="622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8" name="Google Shape;178;p58"/>
          <p:cNvGraphicFramePr/>
          <p:nvPr>
            <p:extLst>
              <p:ext uri="{D42A27DB-BD31-4B8C-83A1-F6EECF244321}">
                <p14:modId xmlns:p14="http://schemas.microsoft.com/office/powerpoint/2010/main" val="3482580098"/>
              </p:ext>
            </p:extLst>
          </p:nvPr>
        </p:nvGraphicFramePr>
        <p:xfrm>
          <a:off x="1175020" y="1669498"/>
          <a:ext cx="2864450" cy="311175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286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8. Wymienia określniki czasu Past Simple</a:t>
                      </a:r>
                      <a:endParaRPr sz="14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25" marR="62225" marT="62225" marB="622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9" name="Google Shape;179;p58"/>
          <p:cNvGraphicFramePr/>
          <p:nvPr>
            <p:extLst>
              <p:ext uri="{D42A27DB-BD31-4B8C-83A1-F6EECF244321}">
                <p14:modId xmlns:p14="http://schemas.microsoft.com/office/powerpoint/2010/main" val="2705430942"/>
              </p:ext>
            </p:extLst>
          </p:nvPr>
        </p:nvGraphicFramePr>
        <p:xfrm>
          <a:off x="1448888" y="2092859"/>
          <a:ext cx="2968200" cy="311175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29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9. Dokonuje okresowej  konserwacji roweru</a:t>
                      </a:r>
                      <a:endParaRPr sz="14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25" marR="62225" marT="62225" marB="622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0" name="Google Shape;180;p58"/>
          <p:cNvGraphicFramePr/>
          <p:nvPr>
            <p:extLst>
              <p:ext uri="{D42A27DB-BD31-4B8C-83A1-F6EECF244321}">
                <p14:modId xmlns:p14="http://schemas.microsoft.com/office/powerpoint/2010/main" val="3408644536"/>
              </p:ext>
            </p:extLst>
          </p:nvPr>
        </p:nvGraphicFramePr>
        <p:xfrm>
          <a:off x="4636136" y="2169979"/>
          <a:ext cx="2797300" cy="311175"/>
        </p:xfrm>
        <a:graphic>
          <a:graphicData uri="http://schemas.openxmlformats.org/drawingml/2006/table">
            <a:tbl>
              <a:tblPr>
                <a:noFill/>
                <a:tableStyleId>{55DBBB7D-C98F-4AD0-8443-83CC6DB3BEC0}</a:tableStyleId>
              </a:tblPr>
              <a:tblGrid>
                <a:gridCol w="279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10. Stosuje się do przyjętych norm i zasad</a:t>
                      </a:r>
                      <a:endParaRPr sz="14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25" marR="62225" marT="62225" marB="622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2" name="Google Shape;182;p58"/>
          <p:cNvGraphicFramePr/>
          <p:nvPr>
            <p:extLst>
              <p:ext uri="{D42A27DB-BD31-4B8C-83A1-F6EECF244321}">
                <p14:modId xmlns:p14="http://schemas.microsoft.com/office/powerpoint/2010/main" val="789109223"/>
              </p:ext>
            </p:extLst>
          </p:nvPr>
        </p:nvGraphicFramePr>
        <p:xfrm>
          <a:off x="843975" y="2815350"/>
          <a:ext cx="7239000" cy="1645860"/>
        </p:xfrm>
        <a:graphic>
          <a:graphicData uri="http://schemas.openxmlformats.org/drawingml/2006/table">
            <a:tbl>
              <a:tblPr>
                <a:noFill/>
                <a:tableStyleId>{8D8694AD-FDB3-46CB-9987-22B656F9A690}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 dirty="0">
                          <a:solidFill>
                            <a:schemeClr val="tx1"/>
                          </a:solidFill>
                        </a:rPr>
                        <a:t>WIEDZA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pl" b="1" dirty="0">
                          <a:solidFill>
                            <a:schemeClr val="tx1"/>
                          </a:solidFill>
                        </a:rPr>
                        <a:t>UMIEJĘTNOŚCI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 dirty="0">
                          <a:solidFill>
                            <a:schemeClr val="tx1"/>
                          </a:solidFill>
                        </a:rPr>
                        <a:t>KOMPETENCJE SPOŁECZNE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9"/>
          <p:cNvSpPr txBox="1">
            <a:spLocks noGrp="1"/>
          </p:cNvSpPr>
          <p:nvPr>
            <p:ph type="body" idx="1"/>
          </p:nvPr>
        </p:nvSpPr>
        <p:spPr>
          <a:xfrm>
            <a:off x="553228" y="927067"/>
            <a:ext cx="7212027" cy="326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" sz="1400" b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Podczas oglądania znajdź odpowiedzi na pytania:</a:t>
            </a:r>
            <a:endParaRPr sz="1400" b="1" dirty="0">
              <a:solidFill>
                <a:schemeClr val="tx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62243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99092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pl" sz="1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Do czego jest gotowa osoba, która ma wysokie kompetencje społeczne?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9092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pl" sz="1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 kompetencje społeczne ułatwiają/umożliwiają w życiu?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9092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pl" sz="1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 jakich zawodach są potrzebne kompetencje społeczne?</a:t>
            </a:r>
            <a:endParaRPr sz="14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62243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1121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566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566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566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59"/>
          <p:cNvSpPr txBox="1">
            <a:spLocks noGrp="1"/>
          </p:cNvSpPr>
          <p:nvPr>
            <p:ph type="title"/>
          </p:nvPr>
        </p:nvSpPr>
        <p:spPr>
          <a:xfrm>
            <a:off x="1687524" y="472297"/>
            <a:ext cx="6269400" cy="52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" sz="3063" dirty="0">
                <a:solidFill>
                  <a:srgbClr val="000000"/>
                </a:solidFill>
              </a:rPr>
              <a:t> </a:t>
            </a:r>
            <a:endParaRPr sz="3063" dirty="0">
              <a:solidFill>
                <a:srgbClr val="000000"/>
              </a:solidFill>
            </a:endParaRPr>
          </a:p>
        </p:txBody>
      </p:sp>
      <p:sp>
        <p:nvSpPr>
          <p:cNvPr id="190" name="Google Shape;190;p59"/>
          <p:cNvSpPr/>
          <p:nvPr/>
        </p:nvSpPr>
        <p:spPr>
          <a:xfrm>
            <a:off x="333996" y="122137"/>
            <a:ext cx="5999842" cy="37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FILM</a:t>
            </a:r>
            <a:endParaRPr sz="2000" b="1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121" y="3021641"/>
            <a:ext cx="1145452" cy="165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4618" y="2101830"/>
            <a:ext cx="1085928" cy="157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5601" y="1367725"/>
            <a:ext cx="1145452" cy="165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8727" y="917840"/>
            <a:ext cx="1145452" cy="165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6507" y="472299"/>
            <a:ext cx="1145452" cy="162953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0"/>
          <p:cNvSpPr txBox="1"/>
          <p:nvPr/>
        </p:nvSpPr>
        <p:spPr>
          <a:xfrm>
            <a:off x="3576365" y="3218333"/>
            <a:ext cx="4563514" cy="100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" sz="1361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Rozwinięta w toku </a:t>
            </a:r>
            <a:r>
              <a:rPr lang="pl" sz="1361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uczenia się</a:t>
            </a:r>
            <a:r>
              <a:rPr lang="pl" sz="1361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zdolność do kształtowania własnego </a:t>
            </a:r>
            <a:r>
              <a:rPr lang="pl" sz="1361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rozwoju </a:t>
            </a:r>
            <a:r>
              <a:rPr lang="pl" sz="1361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oraz autonomicznego i odpowiedzialnego </a:t>
            </a:r>
            <a:r>
              <a:rPr lang="pl" sz="1361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uczestniczenia w życiu zawodowym i społecznym,</a:t>
            </a:r>
            <a:r>
              <a:rPr lang="pl" sz="1361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br>
              <a:rPr lang="pl" sz="1361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pl" sz="1361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z uwzględnieniem etycznego kontekstu własnego postępowania.</a:t>
            </a:r>
            <a:endParaRPr sz="1361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endParaRPr sz="1361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60"/>
          <p:cNvSpPr/>
          <p:nvPr/>
        </p:nvSpPr>
        <p:spPr>
          <a:xfrm>
            <a:off x="333996" y="122137"/>
            <a:ext cx="5999842" cy="37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KOMPETENCJE SPOŁECZNE</a:t>
            </a:r>
            <a:endParaRPr sz="953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7" name="Google Shape;207;p60"/>
          <p:cNvSpPr txBox="1"/>
          <p:nvPr/>
        </p:nvSpPr>
        <p:spPr>
          <a:xfrm>
            <a:off x="2149573" y="4459510"/>
            <a:ext cx="139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i="1" dirty="0"/>
              <a:t>Rys. IBE</a:t>
            </a:r>
            <a:endParaRPr sz="9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1"/>
          <p:cNvSpPr txBox="1">
            <a:spLocks noGrp="1"/>
          </p:cNvSpPr>
          <p:nvPr>
            <p:ph type="title"/>
          </p:nvPr>
        </p:nvSpPr>
        <p:spPr>
          <a:xfrm>
            <a:off x="1041652" y="1471612"/>
            <a:ext cx="6269400" cy="1077164"/>
          </a:xfrm>
          <a:prstGeom prst="rect">
            <a:avLst/>
          </a:prstGeom>
          <a:solidFill>
            <a:srgbClr val="42A0F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">
                <a:solidFill>
                  <a:srgbClr val="FFFFFF"/>
                </a:solidFill>
              </a:rPr>
              <a:t> ZAPRASZAMY NA STRONĘ 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">
                <a:solidFill>
                  <a:srgbClr val="FFFFFF"/>
                </a:solidFill>
              </a:rPr>
              <a:t>kahoot.it</a:t>
            </a:r>
            <a:endParaRPr>
              <a:solidFill>
                <a:srgbClr val="FFFFFF"/>
              </a:solidFill>
            </a:endParaRPr>
          </a:p>
          <a:p>
            <a:pPr marL="0" lvl="0" indent="31121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">
                <a:solidFill>
                  <a:srgbClr val="FFFFFF"/>
                </a:solidFill>
              </a:rPr>
              <a:t>WPISZ GAME PIN: …...</a:t>
            </a:r>
            <a:endParaRPr>
              <a:solidFill>
                <a:srgbClr val="FFFFFF"/>
              </a:solidFill>
            </a:endParaRPr>
          </a:p>
          <a:p>
            <a:pPr marL="0" lvl="0" indent="31121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">
                <a:solidFill>
                  <a:srgbClr val="FFFFFF"/>
                </a:solidFill>
              </a:rPr>
              <a:t>PODAJ SWÓJ NICK NAME: ......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4" name="Google Shape;21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52" y="2000439"/>
            <a:ext cx="6269401" cy="10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1"/>
          <p:cNvSpPr/>
          <p:nvPr/>
        </p:nvSpPr>
        <p:spPr>
          <a:xfrm>
            <a:off x="3400538" y="2398071"/>
            <a:ext cx="1504150" cy="32223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25" tIns="62225" rIns="62225" bIns="62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ARCHITEKT, GRAFIK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INNOWACYJNOŚĆ 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(zmysł do projektowania, wprowadzania nowości, wdrażania nowoczesnych produktów)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85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ARCHITEKT, GRAFIK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lang="pl" sz="1600" b="1" i="1" dirty="0">
              <a:solidFill>
                <a:schemeClr val="tx1"/>
              </a:solidFill>
            </a:endParaRP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chemeClr val="tx1"/>
                </a:solidFill>
              </a:rPr>
              <a:t>wytrwałość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k</a:t>
            </a:r>
            <a:r>
              <a:rPr lang="pl" sz="1600" dirty="0">
                <a:solidFill>
                  <a:schemeClr val="tx1"/>
                </a:solidFill>
              </a:rPr>
              <a:t>reatywność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e</a:t>
            </a:r>
            <a:r>
              <a:rPr lang="pl" sz="1600" dirty="0">
                <a:solidFill>
                  <a:schemeClr val="tx1"/>
                </a:solidFill>
              </a:rPr>
              <a:t>mpatia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t</a:t>
            </a:r>
            <a:r>
              <a:rPr lang="pl" sz="1600" dirty="0">
                <a:solidFill>
                  <a:schemeClr val="tx1"/>
                </a:solidFill>
              </a:rPr>
              <a:t>erminowość i punktualność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c</a:t>
            </a:r>
            <a:r>
              <a:rPr lang="pl" sz="1600" dirty="0">
                <a:solidFill>
                  <a:schemeClr val="tx1"/>
                </a:solidFill>
              </a:rPr>
              <a:t>iekawość świata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u</a:t>
            </a:r>
            <a:r>
              <a:rPr lang="pl" sz="1600" dirty="0">
                <a:solidFill>
                  <a:schemeClr val="tx1"/>
                </a:solidFill>
              </a:rPr>
              <a:t>miejętności mediacyjne</a:t>
            </a:r>
          </a:p>
          <a:p>
            <a:pPr marL="389489" indent="-285750">
              <a:spcBef>
                <a:spcPts val="0"/>
              </a:spcBef>
              <a:buClr>
                <a:srgbClr val="0094D8"/>
              </a:buClr>
              <a:buSzPts val="2400"/>
            </a:pP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INNOWACYJNOŚĆ 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(zmysł do projektowania, wprowadzania nowości, wdrażania nowoczesnych produktów)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3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991385" y="1775860"/>
            <a:ext cx="6269400" cy="25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dirty="0">
                <a:solidFill>
                  <a:srgbClr val="002060"/>
                </a:solidFill>
              </a:rPr>
              <a:t>       </a:t>
            </a:r>
            <a:endParaRPr lang="pl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dirty="0">
                <a:solidFill>
                  <a:schemeClr val="tx1"/>
                </a:solidFill>
              </a:rPr>
              <a:t>PRZYKŁADOWE ZAWODY: DYREKTOR, KIEROWNIK DZIAŁU</a:t>
            </a:r>
            <a:endParaRPr sz="1600" dirty="0">
              <a:solidFill>
                <a:schemeClr val="tx1"/>
              </a:solidFill>
            </a:endParaRPr>
          </a:p>
          <a:p>
            <a:pPr marL="155608" lvl="0" indent="-518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10373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400"/>
              <a:buNone/>
            </a:pPr>
            <a:r>
              <a:rPr lang="pl" sz="1600" b="1" dirty="0">
                <a:solidFill>
                  <a:schemeClr val="tx1"/>
                </a:solidFill>
              </a:rPr>
              <a:t>CECHY CHARAKTERU POTRZEBNE DO PRACY W TYCH ZAWODACH: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223" name="Google Shape;223;p62"/>
          <p:cNvSpPr txBox="1">
            <a:spLocks noGrp="1"/>
          </p:cNvSpPr>
          <p:nvPr>
            <p:ph type="title"/>
          </p:nvPr>
        </p:nvSpPr>
        <p:spPr>
          <a:xfrm>
            <a:off x="991379" y="517061"/>
            <a:ext cx="648098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r>
              <a:rPr lang="pl-PL" sz="20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KOORDYNOWANIE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None/>
            </a:pPr>
            <a:b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" sz="1634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sym typeface="Montserrat"/>
              </a:rPr>
              <a:t>(zarządzanie ludźmi, planowanie, nadzorowanie działania, kontrolowanie wyników)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89694"/>
      </p:ext>
    </p:extLst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854</Words>
  <Application>Microsoft Office PowerPoint</Application>
  <PresentationFormat>Pokaz na ekranie (16:9)</PresentationFormat>
  <Paragraphs>214</Paragraphs>
  <Slides>25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Calibri</vt:lpstr>
      <vt:lpstr>Noto Sans Symbols</vt:lpstr>
      <vt:lpstr>Times New Roman</vt:lpstr>
      <vt:lpstr>Avenir</vt:lpstr>
      <vt:lpstr>Montserrat</vt:lpstr>
      <vt:lpstr>2_Projekt niestandardowy</vt:lpstr>
      <vt:lpstr>4_Projekt niestandardowy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 ZAPRASZAMY NA STRONĘ  kahoot.it WPISZ GAME PIN: …... PODAJ SWÓJ NICK NAME: ......</vt:lpstr>
      <vt:lpstr>INNOWACYJNOŚĆ   (zmysł do projektowania, wprowadzania nowości, wdrażania nowoczesnych produktów)</vt:lpstr>
      <vt:lpstr>INNOWACYJNOŚĆ   (zmysł do projektowania, wprowadzania nowości, wdrażania nowoczesnych produktów)</vt:lpstr>
      <vt:lpstr>KOORDYNOWANIE  (zarządzanie ludźmi, planowanie, nadzorowanie działania, kontrolowanie wyników)</vt:lpstr>
      <vt:lpstr>KOORDYNOWANIE  (zarządzanie ludźmi, planowanie, nadzorowanie działania, kontrolowanie wyników)</vt:lpstr>
      <vt:lpstr>WSPÓŁPRACA  (kontaktowanie się z ludźmi, budowanie relacji, aktywne słuchanie, jasne komunikowanie się)</vt:lpstr>
      <vt:lpstr>WSPÓŁPRACA  (kontaktowanie się z ludźmi, budowanie relacji, aktywne słuchanie, jasne komunikowanie się)</vt:lpstr>
      <vt:lpstr>NAUKA  (zainteresowanie badaniami, nauką, teorią, eksperymentem)</vt:lpstr>
      <vt:lpstr>NAUKA  (zainteresowanie badaniami, nauką, teorią, eksperymentem)</vt:lpstr>
      <vt:lpstr>PRZEDSIĘBIORCZOŚĆ  (działanie w zmiennych warunkach, negocjowanie, szybkie decyzje, ryzyko)</vt:lpstr>
      <vt:lpstr>PRZEDSIĘBIORCZOŚĆ  (działanie w zmiennych warunkach, negocjowanie, szybkie decyzje, ryzyko)</vt:lpstr>
      <vt:lpstr>ROZWÓJ  (potrafi przekazywać wiedzę, wspierać innych w rozwoju)</vt:lpstr>
      <vt:lpstr>ROZWÓJ  (potrafi przekazywać wiedzę, wspierać innych w rozwoju)</vt:lpstr>
      <vt:lpstr>TWÓRCZOŚĆ  (działa kreatywnie, projektuje, interesuje się sztuką)</vt:lpstr>
      <vt:lpstr>TWÓRCZOŚĆ  (działa kreatywnie, projektuje, interesuje się sztuką)</vt:lpstr>
      <vt:lpstr>BEZPIECZEŃSTWO  (zapewnia innym poczucie bezpieczeństwa, przestrzega procedur, zapobiega zagrożeniom)</vt:lpstr>
      <vt:lpstr>BEZPIECZEŃSTWO  (zapewnia innym poczucie bezpieczeństwa, przestrzega procedur, zapobiega zagrożeniom)</vt:lpstr>
      <vt:lpstr>MAPOWANIE - GDZIE SIĘ WIDZĘ?</vt:lpstr>
      <vt:lpstr>MOJE ODCZUCIA PO LEKCJI...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Skokowski Paweł</cp:lastModifiedBy>
  <cp:revision>4</cp:revision>
  <dcterms:created xsi:type="dcterms:W3CDTF">2018-06-28T12:14:19Z</dcterms:created>
  <dcterms:modified xsi:type="dcterms:W3CDTF">2023-10-18T11:14:08Z</dcterms:modified>
</cp:coreProperties>
</file>